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5143500" cx="9144000"/>
  <p:notesSz cx="6858000" cy="9144000"/>
  <p:embeddedFontLst>
    <p:embeddedFont>
      <p:font typeface="Source Code Pro"/>
      <p:regular r:id="rId53"/>
      <p:bold r:id="rId54"/>
      <p:italic r:id="rId55"/>
      <p:boldItalic r:id="rId56"/>
    </p:embeddedFont>
    <p:embeddedFont>
      <p:font typeface="Lexend"/>
      <p:regular r:id="rId57"/>
      <p:bold r:id="rId58"/>
    </p:embeddedFont>
    <p:embeddedFont>
      <p:font typeface="Oswald"/>
      <p:regular r:id="rId59"/>
      <p:bold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Oswald-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SourceCodePro-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SourceCodePro-italic.fntdata"/><Relationship Id="rId10" Type="http://schemas.openxmlformats.org/officeDocument/2006/relationships/slide" Target="slides/slide5.xml"/><Relationship Id="rId54" Type="http://schemas.openxmlformats.org/officeDocument/2006/relationships/font" Target="fonts/SourceCodePro-bold.fntdata"/><Relationship Id="rId13" Type="http://schemas.openxmlformats.org/officeDocument/2006/relationships/slide" Target="slides/slide8.xml"/><Relationship Id="rId57" Type="http://schemas.openxmlformats.org/officeDocument/2006/relationships/font" Target="fonts/Lexend-regular.fntdata"/><Relationship Id="rId12" Type="http://schemas.openxmlformats.org/officeDocument/2006/relationships/slide" Target="slides/slide7.xml"/><Relationship Id="rId56" Type="http://schemas.openxmlformats.org/officeDocument/2006/relationships/font" Target="fonts/SourceCodePro-boldItalic.fntdata"/><Relationship Id="rId15" Type="http://schemas.openxmlformats.org/officeDocument/2006/relationships/slide" Target="slides/slide10.xml"/><Relationship Id="rId59" Type="http://schemas.openxmlformats.org/officeDocument/2006/relationships/font" Target="fonts/Oswald-regular.fntdata"/><Relationship Id="rId14" Type="http://schemas.openxmlformats.org/officeDocument/2006/relationships/slide" Target="slides/slide9.xml"/><Relationship Id="rId58" Type="http://schemas.openxmlformats.org/officeDocument/2006/relationships/font" Target="fonts/Lexend-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5a4488438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5a4488438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5a4488438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5a4488438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5a4488438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5a4488438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5a44884383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5a44884383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general Lyft is more expensive than Uber, because it charges initially more than Uber almost about a dollar. Lyft charges 1.45 dollars more than Uber for each </a:t>
            </a:r>
            <a:r>
              <a:rPr lang="en"/>
              <a:t>additional</a:t>
            </a:r>
            <a:r>
              <a:rPr lang="en"/>
              <a:t> miles , also.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5a4488438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5a4488438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5b0d5d2623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5b0d5d2623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5aee378df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5aee378df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5aee378d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5aee378d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5aee378df8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5aee378df8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37a74e0973_3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37a74e0973_3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5b0d5d2623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5b0d5d2623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37a74e0973_3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37a74e0973_3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37a74e0973_3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37a74e0973_3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37a74e0973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37a74e0973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5b399ed3fd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5b399ed3fd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37a74e0973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37a74e0973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37a74e0973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37a74e0973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5b0d5d2623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5b0d5d2623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5b0d5d2623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5b0d5d2623_0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5b0d5d2623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5b0d5d2623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5b0d5d2623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5b0d5d2623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Data has been aggravated to plot the correlation of revenue based on average of weather conditions on different days of the data. Numbers above 0 have positive effect and below 0 negative effect.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Distance has the negative effect since bulk of the charges comes from initial charge on each ride. To increase Revenue based on Distance is better to keep the Distances short to increase Revenue.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37a74e0973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37a74e0973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5b0d5d2623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5b0d5d2623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5b0d5d2623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5b0d5d2623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5af3c0fb9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5af3c0fb9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5b0d5d2623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5b0d5d2623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5a44884383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5a44884383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5b399ed3fd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5b399ed3fd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5b399ed3fd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5b399ed3fd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5b399ed3fd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5b399ed3fd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5b399ed3fd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5b399ed3fd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37a74e0973_3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37a74e0973_3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5af3c0fb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5af3c0fb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190500" rtl="0" algn="l">
              <a:spcBef>
                <a:spcPts val="2200"/>
              </a:spcBef>
              <a:spcAft>
                <a:spcPts val="0"/>
              </a:spcAft>
              <a:buNone/>
            </a:pPr>
            <a:r>
              <a:rPr lang="en"/>
              <a:t>Remove unwanted columns, reordered columns for more readability and formatted time_stamp columns on both data csv,  then renamed time_stamp to date and location to source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37a74e0973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37a74e0973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37a74e0973_3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37a74e0973_3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37a74e0973_3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37a74e0973_3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37a74e0973_3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37a74e0973_3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237a74e0973_3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237a74e0973_3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37a74e0973_3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37a74e0973_3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37a74e0973_3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237a74e0973_3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37a74e0973_3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37a74e0973_3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5b0d5d2623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5b0d5d2623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5a448843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5a448843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37a4eb7b6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37a4eb7b6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5a67e4514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5a67e4514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37a4eb7b6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37a4eb7b6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norm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3" name="Google Shape;5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30800" y="1889700"/>
            <a:ext cx="8282400" cy="15165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 name="Google Shape;21;p4"/>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6" name="Google Shape;26;p5"/>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5"/>
          <p:cNvSpPr txBox="1"/>
          <p:nvPr>
            <p:ph idx="1" type="body"/>
          </p:nvPr>
        </p:nvSpPr>
        <p:spPr>
          <a:xfrm>
            <a:off x="311700" y="1468825"/>
            <a:ext cx="3999900" cy="3099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468825"/>
            <a:ext cx="3999900" cy="30999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72500"/>
            <a:ext cx="8520600" cy="7335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5" name="Google Shape;35;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618204"/>
            <a:ext cx="2808000" cy="29508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8900"/>
            <a:ext cx="5678100" cy="40857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44" name="Google Shape;44;p9"/>
          <p:cNvSpPr txBox="1"/>
          <p:nvPr>
            <p:ph type="title"/>
          </p:nvPr>
        </p:nvSpPr>
        <p:spPr>
          <a:xfrm>
            <a:off x="265500" y="1078750"/>
            <a:ext cx="4045200" cy="1789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5" name="Google Shape;45;p9"/>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16.png"/><Relationship Id="rId5"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21.png"/><Relationship Id="rId5"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43.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34.png"/><Relationship Id="rId4" Type="http://schemas.openxmlformats.org/officeDocument/2006/relationships/image" Target="../media/image26.png"/><Relationship Id="rId5"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34.png"/><Relationship Id="rId4" Type="http://schemas.openxmlformats.org/officeDocument/2006/relationships/image" Target="../media/image26.png"/><Relationship Id="rId5"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45.png"/><Relationship Id="rId4" Type="http://schemas.openxmlformats.org/officeDocument/2006/relationships/image" Target="../media/image40.png"/><Relationship Id="rId5"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33.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37.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hyperlink" Target="https://www.kaggle.com/datasets/ravi72munde/uber-lyft-cab-prices" TargetMode="External"/><Relationship Id="rId4" Type="http://schemas.openxmlformats.org/officeDocument/2006/relationships/hyperlink" Target="https://blog.shift.com/best-cars-uber-lyft/"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34.png"/><Relationship Id="rId4" Type="http://schemas.openxmlformats.org/officeDocument/2006/relationships/image" Target="../media/image26.png"/><Relationship Id="rId5"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25.png"/><Relationship Id="rId4" Type="http://schemas.openxmlformats.org/officeDocument/2006/relationships/image" Target="../media/image27.png"/><Relationship Id="rId5"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45.png"/><Relationship Id="rId4" Type="http://schemas.openxmlformats.org/officeDocument/2006/relationships/image" Target="../media/image40.png"/><Relationship Id="rId5"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48.png"/><Relationship Id="rId4" Type="http://schemas.openxmlformats.org/officeDocument/2006/relationships/image" Target="../media/image50.png"/><Relationship Id="rId5"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56.png"/><Relationship Id="rId4" Type="http://schemas.openxmlformats.org/officeDocument/2006/relationships/image" Target="../media/image47.png"/><Relationship Id="rId5" Type="http://schemas.openxmlformats.org/officeDocument/2006/relationships/image" Target="../media/image5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49.png"/><Relationship Id="rId4" Type="http://schemas.openxmlformats.org/officeDocument/2006/relationships/image" Target="../media/image57.png"/><Relationship Id="rId5" Type="http://schemas.openxmlformats.org/officeDocument/2006/relationships/image" Target="../media/image5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55.png"/><Relationship Id="rId4" Type="http://schemas.openxmlformats.org/officeDocument/2006/relationships/image" Target="../media/image58.png"/><Relationship Id="rId5" Type="http://schemas.openxmlformats.org/officeDocument/2006/relationships/image" Target="../media/image5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66.png"/><Relationship Id="rId4" Type="http://schemas.openxmlformats.org/officeDocument/2006/relationships/image" Target="../media/image63.png"/><Relationship Id="rId5" Type="http://schemas.openxmlformats.org/officeDocument/2006/relationships/image" Target="../media/image6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60.png"/><Relationship Id="rId4" Type="http://schemas.openxmlformats.org/officeDocument/2006/relationships/image" Target="../media/image59.png"/><Relationship Id="rId5" Type="http://schemas.openxmlformats.org/officeDocument/2006/relationships/image" Target="../media/image6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61.png"/><Relationship Id="rId4" Type="http://schemas.openxmlformats.org/officeDocument/2006/relationships/image" Target="../media/image64.png"/><Relationship Id="rId5" Type="http://schemas.openxmlformats.org/officeDocument/2006/relationships/image" Target="../media/image7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68.png"/><Relationship Id="rId4" Type="http://schemas.openxmlformats.org/officeDocument/2006/relationships/image" Target="../media/image67.png"/><Relationship Id="rId5" Type="http://schemas.openxmlformats.org/officeDocument/2006/relationships/image" Target="../media/image6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73.png"/><Relationship Id="rId4" Type="http://schemas.openxmlformats.org/officeDocument/2006/relationships/image" Target="../media/image72.png"/><Relationship Id="rId5" Type="http://schemas.openxmlformats.org/officeDocument/2006/relationships/image" Target="../media/image7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62900" y="1159100"/>
            <a:ext cx="8520600" cy="1531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500"/>
              <a:t>Comparative Analysis of Ride-Share Apps</a:t>
            </a:r>
            <a:endParaRPr sz="3500"/>
          </a:p>
        </p:txBody>
      </p:sp>
      <p:sp>
        <p:nvSpPr>
          <p:cNvPr id="63" name="Google Shape;63;p13"/>
          <p:cNvSpPr txBox="1"/>
          <p:nvPr>
            <p:ph idx="1" type="subTitle"/>
          </p:nvPr>
        </p:nvSpPr>
        <p:spPr>
          <a:xfrm>
            <a:off x="311700" y="3492475"/>
            <a:ext cx="8520600" cy="1728000"/>
          </a:xfrm>
          <a:prstGeom prst="rect">
            <a:avLst/>
          </a:prstGeom>
        </p:spPr>
        <p:txBody>
          <a:bodyPr anchorCtr="0" anchor="ctr" bIns="91425" lIns="91425" spcFirstLastPara="1" rIns="91425" wrap="square" tIns="91425">
            <a:noAutofit/>
          </a:bodyPr>
          <a:lstStyle/>
          <a:p>
            <a:pPr indent="0" lvl="0" marL="0" rtl="0" algn="ctr">
              <a:lnSpc>
                <a:spcPct val="130000"/>
              </a:lnSpc>
              <a:spcBef>
                <a:spcPts val="0"/>
              </a:spcBef>
              <a:spcAft>
                <a:spcPts val="0"/>
              </a:spcAft>
              <a:buClr>
                <a:schemeClr val="dk1"/>
              </a:buClr>
              <a:buSzPts val="275"/>
              <a:buFont typeface="Arial"/>
              <a:buNone/>
            </a:pPr>
            <a:r>
              <a:rPr b="1" lang="en" sz="1200">
                <a:latin typeface="Times New Roman"/>
                <a:ea typeface="Times New Roman"/>
                <a:cs typeface="Times New Roman"/>
                <a:sym typeface="Times New Roman"/>
              </a:rPr>
              <a:t>Presented By :</a:t>
            </a:r>
            <a:endParaRPr b="1" sz="1200">
              <a:latin typeface="Times New Roman"/>
              <a:ea typeface="Times New Roman"/>
              <a:cs typeface="Times New Roman"/>
              <a:sym typeface="Times New Roman"/>
            </a:endParaRPr>
          </a:p>
          <a:p>
            <a:pPr indent="0" lvl="0" marL="0" rtl="0" algn="ctr">
              <a:lnSpc>
                <a:spcPct val="130000"/>
              </a:lnSpc>
              <a:spcBef>
                <a:spcPts val="0"/>
              </a:spcBef>
              <a:spcAft>
                <a:spcPts val="0"/>
              </a:spcAft>
              <a:buClr>
                <a:schemeClr val="dk1"/>
              </a:buClr>
              <a:buSzPts val="275"/>
              <a:buFont typeface="Arial"/>
              <a:buNone/>
            </a:pPr>
            <a:r>
              <a:rPr lang="en" sz="1200">
                <a:latin typeface="Times New Roman"/>
                <a:ea typeface="Times New Roman"/>
                <a:cs typeface="Times New Roman"/>
                <a:sym typeface="Times New Roman"/>
              </a:rPr>
              <a:t>Prachi Shingvi</a:t>
            </a:r>
            <a:endParaRPr sz="1200">
              <a:latin typeface="Times New Roman"/>
              <a:ea typeface="Times New Roman"/>
              <a:cs typeface="Times New Roman"/>
              <a:sym typeface="Times New Roman"/>
            </a:endParaRPr>
          </a:p>
          <a:p>
            <a:pPr indent="0" lvl="0" marL="0" rtl="0" algn="ctr">
              <a:lnSpc>
                <a:spcPct val="130000"/>
              </a:lnSpc>
              <a:spcBef>
                <a:spcPts val="0"/>
              </a:spcBef>
              <a:spcAft>
                <a:spcPts val="0"/>
              </a:spcAft>
              <a:buClr>
                <a:schemeClr val="dk1"/>
              </a:buClr>
              <a:buSzPts val="275"/>
              <a:buFont typeface="Arial"/>
              <a:buNone/>
            </a:pPr>
            <a:r>
              <a:rPr lang="en" sz="1200">
                <a:latin typeface="Times New Roman"/>
                <a:ea typeface="Times New Roman"/>
                <a:cs typeface="Times New Roman"/>
                <a:sym typeface="Times New Roman"/>
              </a:rPr>
              <a:t>Maryam Najiarani</a:t>
            </a:r>
            <a:endParaRPr sz="1200">
              <a:latin typeface="Times New Roman"/>
              <a:ea typeface="Times New Roman"/>
              <a:cs typeface="Times New Roman"/>
              <a:sym typeface="Times New Roman"/>
            </a:endParaRPr>
          </a:p>
          <a:p>
            <a:pPr indent="0" lvl="0" marL="0" rtl="0" algn="ctr">
              <a:lnSpc>
                <a:spcPct val="130000"/>
              </a:lnSpc>
              <a:spcBef>
                <a:spcPts val="0"/>
              </a:spcBef>
              <a:spcAft>
                <a:spcPts val="0"/>
              </a:spcAft>
              <a:buClr>
                <a:schemeClr val="dk1"/>
              </a:buClr>
              <a:buSzPts val="275"/>
              <a:buFont typeface="Arial"/>
              <a:buNone/>
            </a:pPr>
            <a:r>
              <a:rPr lang="en" sz="1200">
                <a:latin typeface="Times New Roman"/>
                <a:ea typeface="Times New Roman"/>
                <a:cs typeface="Times New Roman"/>
                <a:sym typeface="Times New Roman"/>
              </a:rPr>
              <a:t>Nivetha Sundar</a:t>
            </a:r>
            <a:endParaRPr sz="1200">
              <a:latin typeface="Times New Roman"/>
              <a:ea typeface="Times New Roman"/>
              <a:cs typeface="Times New Roman"/>
              <a:sym typeface="Times New Roman"/>
            </a:endParaRPr>
          </a:p>
          <a:p>
            <a:pPr indent="0" lvl="0" marL="0" rtl="0" algn="ctr">
              <a:lnSpc>
                <a:spcPct val="130000"/>
              </a:lnSpc>
              <a:spcBef>
                <a:spcPts val="0"/>
              </a:spcBef>
              <a:spcAft>
                <a:spcPts val="0"/>
              </a:spcAft>
              <a:buClr>
                <a:schemeClr val="dk1"/>
              </a:buClr>
              <a:buSzPts val="275"/>
              <a:buFont typeface="Arial"/>
              <a:buNone/>
            </a:pPr>
            <a:r>
              <a:rPr lang="en" sz="1200">
                <a:latin typeface="Times New Roman"/>
                <a:ea typeface="Times New Roman"/>
                <a:cs typeface="Times New Roman"/>
                <a:sym typeface="Times New Roman"/>
              </a:rPr>
              <a:t>Calvin Kleber</a:t>
            </a:r>
            <a:endParaRPr sz="1200">
              <a:latin typeface="Times New Roman"/>
              <a:ea typeface="Times New Roman"/>
              <a:cs typeface="Times New Roman"/>
              <a:sym typeface="Times New Roman"/>
            </a:endParaRPr>
          </a:p>
          <a:p>
            <a:pPr indent="0" lvl="0" marL="0" rtl="0" algn="ctr">
              <a:lnSpc>
                <a:spcPct val="130000"/>
              </a:lnSpc>
              <a:spcBef>
                <a:spcPts val="0"/>
              </a:spcBef>
              <a:spcAft>
                <a:spcPts val="0"/>
              </a:spcAft>
              <a:buClr>
                <a:schemeClr val="dk1"/>
              </a:buClr>
              <a:buSzPts val="275"/>
              <a:buFont typeface="Arial"/>
              <a:buNone/>
            </a:pPr>
            <a:r>
              <a:rPr lang="en" sz="1200">
                <a:latin typeface="Times New Roman"/>
                <a:ea typeface="Times New Roman"/>
                <a:cs typeface="Times New Roman"/>
                <a:sym typeface="Times New Roman"/>
              </a:rPr>
              <a:t>Mike Strati</a:t>
            </a:r>
            <a:endParaRPr sz="1200">
              <a:latin typeface="Times New Roman"/>
              <a:ea typeface="Times New Roman"/>
              <a:cs typeface="Times New Roman"/>
              <a:sym typeface="Times New Roman"/>
            </a:endParaRPr>
          </a:p>
          <a:p>
            <a:pPr indent="0" lvl="0" marL="0" rtl="0" algn="ctr">
              <a:lnSpc>
                <a:spcPct val="130000"/>
              </a:lnSpc>
              <a:spcBef>
                <a:spcPts val="0"/>
              </a:spcBef>
              <a:spcAft>
                <a:spcPts val="0"/>
              </a:spcAft>
              <a:buClr>
                <a:schemeClr val="dk1"/>
              </a:buClr>
              <a:buSzPts val="275"/>
              <a:buFont typeface="Arial"/>
              <a:buNone/>
            </a:pPr>
            <a:r>
              <a:rPr lang="en" sz="1200">
                <a:latin typeface="Times New Roman"/>
                <a:ea typeface="Times New Roman"/>
                <a:cs typeface="Times New Roman"/>
                <a:sym typeface="Times New Roman"/>
              </a:rPr>
              <a:t>Pratik Deshmane</a:t>
            </a:r>
            <a:endParaRPr sz="1200">
              <a:latin typeface="Times New Roman"/>
              <a:ea typeface="Times New Roman"/>
              <a:cs typeface="Times New Roman"/>
              <a:sym typeface="Times New Roman"/>
            </a:endParaRPr>
          </a:p>
          <a:p>
            <a:pPr indent="0" lvl="0" marL="0" rtl="0" algn="ctr">
              <a:lnSpc>
                <a:spcPct val="80000"/>
              </a:lnSpc>
              <a:spcBef>
                <a:spcPts val="0"/>
              </a:spcBef>
              <a:spcAft>
                <a:spcPts val="0"/>
              </a:spcAft>
              <a:buSzPts val="275"/>
              <a:buNone/>
            </a:pPr>
            <a:r>
              <a:t/>
            </a:r>
            <a:endParaRPr sz="1200">
              <a:latin typeface="Times New Roman"/>
              <a:ea typeface="Times New Roman"/>
              <a:cs typeface="Times New Roman"/>
              <a:sym typeface="Times New Roman"/>
            </a:endParaRPr>
          </a:p>
        </p:txBody>
      </p:sp>
      <p:pic>
        <p:nvPicPr>
          <p:cNvPr id="64" name="Google Shape;64;p13"/>
          <p:cNvPicPr preferRelativeResize="0"/>
          <p:nvPr/>
        </p:nvPicPr>
        <p:blipFill>
          <a:blip r:embed="rId3">
            <a:alphaModFix/>
          </a:blip>
          <a:stretch>
            <a:fillRect/>
          </a:stretch>
        </p:blipFill>
        <p:spPr>
          <a:xfrm>
            <a:off x="2037750" y="-238150"/>
            <a:ext cx="5068500" cy="1906050"/>
          </a:xfrm>
          <a:prstGeom prst="rect">
            <a:avLst/>
          </a:prstGeom>
          <a:noFill/>
          <a:ln>
            <a:noFill/>
          </a:ln>
        </p:spPr>
      </p:pic>
      <p:sp>
        <p:nvSpPr>
          <p:cNvPr id="65" name="Google Shape;65;p13"/>
          <p:cNvSpPr/>
          <p:nvPr/>
        </p:nvSpPr>
        <p:spPr>
          <a:xfrm>
            <a:off x="-77100" y="-238225"/>
            <a:ext cx="2177400" cy="1906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a:off x="7060800" y="-238225"/>
            <a:ext cx="2083200" cy="1906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txBox="1"/>
          <p:nvPr>
            <p:ph type="ctrTitle"/>
          </p:nvPr>
        </p:nvSpPr>
        <p:spPr>
          <a:xfrm>
            <a:off x="4572000" y="350925"/>
            <a:ext cx="639300" cy="625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990"/>
              <a:buNone/>
            </a:pPr>
            <a:r>
              <a:rPr lang="en" sz="1970">
                <a:solidFill>
                  <a:srgbClr val="1F2328"/>
                </a:solidFill>
                <a:latin typeface="Lexend"/>
                <a:ea typeface="Lexend"/>
                <a:cs typeface="Lexend"/>
                <a:sym typeface="Lexend"/>
              </a:rPr>
              <a:t>vs</a:t>
            </a:r>
            <a:endParaRPr sz="1970">
              <a:solidFill>
                <a:srgbClr val="1F2328"/>
              </a:solidFill>
              <a:latin typeface="Lexend"/>
              <a:ea typeface="Lexend"/>
              <a:cs typeface="Lexend"/>
              <a:sym typeface="Lexen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8" name="Shape 138"/>
        <p:cNvGrpSpPr/>
        <p:nvPr/>
      </p:nvGrpSpPr>
      <p:grpSpPr>
        <a:xfrm>
          <a:off x="0" y="0"/>
          <a:ext cx="0" cy="0"/>
          <a:chOff x="0" y="0"/>
          <a:chExt cx="0" cy="0"/>
        </a:xfrm>
      </p:grpSpPr>
      <p:pic>
        <p:nvPicPr>
          <p:cNvPr id="139" name="Google Shape;139;p22"/>
          <p:cNvPicPr preferRelativeResize="0"/>
          <p:nvPr/>
        </p:nvPicPr>
        <p:blipFill rotWithShape="1">
          <a:blip r:embed="rId3">
            <a:alphaModFix/>
          </a:blip>
          <a:srcRect b="3157" l="4960" r="9061" t="6115"/>
          <a:stretch/>
        </p:blipFill>
        <p:spPr>
          <a:xfrm>
            <a:off x="380325" y="192550"/>
            <a:ext cx="3625875" cy="2421401"/>
          </a:xfrm>
          <a:prstGeom prst="rect">
            <a:avLst/>
          </a:prstGeom>
          <a:noFill/>
          <a:ln>
            <a:noFill/>
          </a:ln>
        </p:spPr>
      </p:pic>
      <p:pic>
        <p:nvPicPr>
          <p:cNvPr id="140" name="Google Shape;140;p22"/>
          <p:cNvPicPr preferRelativeResize="0"/>
          <p:nvPr/>
        </p:nvPicPr>
        <p:blipFill rotWithShape="1">
          <a:blip r:embed="rId4">
            <a:alphaModFix/>
          </a:blip>
          <a:srcRect b="3076" l="5333" r="9188" t="6954"/>
          <a:stretch/>
        </p:blipFill>
        <p:spPr>
          <a:xfrm>
            <a:off x="380325" y="2647950"/>
            <a:ext cx="3625875" cy="2415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3"/>
          <p:cNvPicPr preferRelativeResize="0"/>
          <p:nvPr/>
        </p:nvPicPr>
        <p:blipFill>
          <a:blip r:embed="rId3">
            <a:alphaModFix/>
          </a:blip>
          <a:stretch>
            <a:fillRect/>
          </a:stretch>
        </p:blipFill>
        <p:spPr>
          <a:xfrm>
            <a:off x="5939462" y="2495425"/>
            <a:ext cx="3335563" cy="2442350"/>
          </a:xfrm>
          <a:prstGeom prst="rect">
            <a:avLst/>
          </a:prstGeom>
          <a:noFill/>
          <a:ln>
            <a:noFill/>
          </a:ln>
        </p:spPr>
      </p:pic>
      <p:pic>
        <p:nvPicPr>
          <p:cNvPr id="146" name="Google Shape;146;p23"/>
          <p:cNvPicPr preferRelativeResize="0"/>
          <p:nvPr/>
        </p:nvPicPr>
        <p:blipFill rotWithShape="1">
          <a:blip r:embed="rId4">
            <a:alphaModFix/>
          </a:blip>
          <a:srcRect b="0" l="0" r="9420" t="0"/>
          <a:stretch/>
        </p:blipFill>
        <p:spPr>
          <a:xfrm>
            <a:off x="3020100" y="2481825"/>
            <a:ext cx="2982675" cy="2469575"/>
          </a:xfrm>
          <a:prstGeom prst="rect">
            <a:avLst/>
          </a:prstGeom>
          <a:noFill/>
          <a:ln>
            <a:noFill/>
          </a:ln>
        </p:spPr>
      </p:pic>
      <p:pic>
        <p:nvPicPr>
          <p:cNvPr id="147" name="Google Shape;147;p23"/>
          <p:cNvPicPr preferRelativeResize="0"/>
          <p:nvPr/>
        </p:nvPicPr>
        <p:blipFill rotWithShape="1">
          <a:blip r:embed="rId5">
            <a:alphaModFix/>
          </a:blip>
          <a:srcRect b="0" l="0" r="9239" t="0"/>
          <a:stretch/>
        </p:blipFill>
        <p:spPr>
          <a:xfrm>
            <a:off x="-43125" y="2481825"/>
            <a:ext cx="3116301" cy="2514076"/>
          </a:xfrm>
          <a:prstGeom prst="rect">
            <a:avLst/>
          </a:prstGeom>
          <a:noFill/>
          <a:ln>
            <a:noFill/>
          </a:ln>
        </p:spPr>
      </p:pic>
      <p:sp>
        <p:nvSpPr>
          <p:cNvPr id="148" name="Google Shape;148;p23"/>
          <p:cNvSpPr/>
          <p:nvPr/>
        </p:nvSpPr>
        <p:spPr>
          <a:xfrm>
            <a:off x="-114750" y="575450"/>
            <a:ext cx="9838800" cy="619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3"/>
          <p:cNvSpPr/>
          <p:nvPr/>
        </p:nvSpPr>
        <p:spPr>
          <a:xfrm>
            <a:off x="-114750" y="270650"/>
            <a:ext cx="9838800" cy="619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3"/>
          <p:cNvSpPr/>
          <p:nvPr/>
        </p:nvSpPr>
        <p:spPr>
          <a:xfrm>
            <a:off x="-190950" y="423050"/>
            <a:ext cx="9838800" cy="6198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3"/>
          <p:cNvSpPr txBox="1"/>
          <p:nvPr>
            <p:ph type="title"/>
          </p:nvPr>
        </p:nvSpPr>
        <p:spPr>
          <a:xfrm>
            <a:off x="311700" y="30935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Car Rides Affected by Weather Conditions</a:t>
            </a:r>
            <a:endParaRPr/>
          </a:p>
        </p:txBody>
      </p:sp>
      <p:sp>
        <p:nvSpPr>
          <p:cNvPr id="152" name="Google Shape;152;p23"/>
          <p:cNvSpPr txBox="1"/>
          <p:nvPr>
            <p:ph idx="4294967295" type="body"/>
          </p:nvPr>
        </p:nvSpPr>
        <p:spPr>
          <a:xfrm>
            <a:off x="403825" y="1419875"/>
            <a:ext cx="8215200" cy="6849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sz="1100"/>
              <a:t>While looking at time series between 11/26 &amp; 12/18, Rainfall has a higher peak at the top of our data, whereas cloudiness &amp; windiness remained consistent throughout this timeframe</a:t>
            </a:r>
            <a:endParaRPr sz="1100"/>
          </a:p>
          <a:p>
            <a:pPr indent="-298450" lvl="0" marL="457200" rtl="0" algn="l">
              <a:spcBef>
                <a:spcPts val="0"/>
              </a:spcBef>
              <a:spcAft>
                <a:spcPts val="0"/>
              </a:spcAft>
              <a:buSzPts val="1100"/>
              <a:buChar char="-"/>
            </a:pPr>
            <a:r>
              <a:rPr lang="en" sz="1100"/>
              <a:t>Knowing that,</a:t>
            </a:r>
            <a:endParaRPr sz="1100"/>
          </a:p>
          <a:p>
            <a:pPr indent="-298450" lvl="1" marL="914400" rtl="0" algn="l">
              <a:spcBef>
                <a:spcPts val="0"/>
              </a:spcBef>
              <a:spcAft>
                <a:spcPts val="0"/>
              </a:spcAft>
              <a:buSzPts val="1100"/>
              <a:buChar char="-"/>
            </a:pPr>
            <a:r>
              <a:rPr lang="en" sz="1100"/>
              <a:t>Cloudiness and windiness had little to no effect on rides</a:t>
            </a:r>
            <a:endParaRPr sz="1100"/>
          </a:p>
          <a:p>
            <a:pPr indent="-298450" lvl="1" marL="914400" rtl="0" algn="l">
              <a:spcBef>
                <a:spcPts val="0"/>
              </a:spcBef>
              <a:spcAft>
                <a:spcPts val="0"/>
              </a:spcAft>
              <a:buSzPts val="1100"/>
              <a:buChar char="-"/>
            </a:pPr>
            <a:r>
              <a:rPr lang="en" sz="1100"/>
              <a:t>More rides are taken when rainfall is less!</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24"/>
          <p:cNvPicPr preferRelativeResize="0"/>
          <p:nvPr/>
        </p:nvPicPr>
        <p:blipFill>
          <a:blip r:embed="rId3">
            <a:alphaModFix/>
          </a:blip>
          <a:stretch>
            <a:fillRect/>
          </a:stretch>
        </p:blipFill>
        <p:spPr>
          <a:xfrm>
            <a:off x="346650" y="1146700"/>
            <a:ext cx="4002675" cy="2930836"/>
          </a:xfrm>
          <a:prstGeom prst="rect">
            <a:avLst/>
          </a:prstGeom>
          <a:noFill/>
          <a:ln>
            <a:noFill/>
          </a:ln>
        </p:spPr>
      </p:pic>
      <p:sp>
        <p:nvSpPr>
          <p:cNvPr id="158" name="Google Shape;158;p24"/>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311150" lvl="0" marL="457200" rtl="0" algn="l">
              <a:lnSpc>
                <a:spcPct val="140000"/>
              </a:lnSpc>
              <a:spcBef>
                <a:spcPts val="0"/>
              </a:spcBef>
              <a:spcAft>
                <a:spcPts val="0"/>
              </a:spcAft>
              <a:buSzPts val="1300"/>
              <a:buChar char="➔"/>
            </a:pPr>
            <a:r>
              <a:rPr lang="en" sz="1300"/>
              <a:t>As we found before, the weather data aligns with rideshare frequency. </a:t>
            </a:r>
            <a:r>
              <a:rPr lang="en" sz="1300"/>
              <a:t>Shorter distances are still prevalent despite these weather conditions.</a:t>
            </a:r>
            <a:endParaRPr sz="1300"/>
          </a:p>
          <a:p>
            <a:pPr indent="-311150" lvl="0" marL="457200" rtl="0" algn="l">
              <a:lnSpc>
                <a:spcPct val="140000"/>
              </a:lnSpc>
              <a:spcBef>
                <a:spcPts val="0"/>
              </a:spcBef>
              <a:spcAft>
                <a:spcPts val="0"/>
              </a:spcAft>
              <a:buSzPts val="1300"/>
              <a:buChar char="➔"/>
            </a:pPr>
            <a:r>
              <a:rPr lang="en" sz="1300"/>
              <a:t>Commuters aren’t hindered by weather conditions and will still commute to their destination, giving drivers a means to income.</a:t>
            </a:r>
            <a:endParaRPr sz="13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idx="1" type="body"/>
          </p:nvPr>
        </p:nvSpPr>
        <p:spPr>
          <a:xfrm>
            <a:off x="5892575" y="1585850"/>
            <a:ext cx="2705400" cy="3416400"/>
          </a:xfrm>
          <a:prstGeom prst="rect">
            <a:avLst/>
          </a:prstGeom>
        </p:spPr>
        <p:txBody>
          <a:bodyPr anchorCtr="0" anchor="t" bIns="91425" lIns="91425" spcFirstLastPara="1" rIns="91425" wrap="square" tIns="91425">
            <a:normAutofit fontScale="55000" lnSpcReduction="10000"/>
          </a:bodyPr>
          <a:lstStyle/>
          <a:p>
            <a:pPr indent="-291465" lvl="0" marL="457200" rtl="0" algn="l">
              <a:spcBef>
                <a:spcPts val="0"/>
              </a:spcBef>
              <a:spcAft>
                <a:spcPts val="0"/>
              </a:spcAft>
              <a:buSzPct val="100000"/>
              <a:buChar char="➔"/>
            </a:pPr>
            <a:r>
              <a:rPr lang="en"/>
              <a:t>On average, Lyft's prices are higher at $17.34 compared to $13.55 for Uber.</a:t>
            </a:r>
            <a:endParaRPr/>
          </a:p>
          <a:p>
            <a:pPr indent="-291465" lvl="0" marL="457200" rtl="0" algn="l">
              <a:spcBef>
                <a:spcPts val="0"/>
              </a:spcBef>
              <a:spcAft>
                <a:spcPts val="0"/>
              </a:spcAft>
              <a:buSzPct val="100000"/>
              <a:buChar char="➔"/>
            </a:pPr>
            <a:r>
              <a:rPr lang="en"/>
              <a:t>Lyft's initial charges are higher, starting at $10.05, whereas Uber begins at $9.50.</a:t>
            </a:r>
            <a:endParaRPr/>
          </a:p>
          <a:p>
            <a:pPr indent="-291465" lvl="0" marL="457200" rtl="0" algn="l">
              <a:spcBef>
                <a:spcPts val="0"/>
              </a:spcBef>
              <a:spcAft>
                <a:spcPts val="0"/>
              </a:spcAft>
              <a:buSzPct val="100000"/>
              <a:buChar char="➔"/>
            </a:pPr>
            <a:r>
              <a:rPr lang="en"/>
              <a:t>Lyft imposes higher additional charges per mile, amounting to $3.38, as opposed to Uber's lower rate of $1.93.</a:t>
            </a:r>
            <a:endParaRPr/>
          </a:p>
          <a:p>
            <a:pPr indent="-291465" lvl="0" marL="457200" rtl="0" algn="l">
              <a:spcBef>
                <a:spcPts val="0"/>
              </a:spcBef>
              <a:spcAft>
                <a:spcPts val="0"/>
              </a:spcAft>
              <a:buSzPct val="100000"/>
              <a:buChar char="➔"/>
            </a:pPr>
            <a:r>
              <a:rPr lang="en"/>
              <a:t>The average prices for each app on different days of the week remain relatively constant and show minimal fluctuations.</a:t>
            </a:r>
            <a:endParaRPr/>
          </a:p>
          <a:p>
            <a:pPr indent="0" lvl="0" marL="457200" rtl="0" algn="l">
              <a:spcBef>
                <a:spcPts val="1200"/>
              </a:spcBef>
              <a:spcAft>
                <a:spcPts val="1200"/>
              </a:spcAft>
              <a:buNone/>
            </a:pPr>
            <a:r>
              <a:t/>
            </a:r>
            <a:endParaRPr/>
          </a:p>
        </p:txBody>
      </p:sp>
      <p:pic>
        <p:nvPicPr>
          <p:cNvPr id="164" name="Google Shape;164;p25"/>
          <p:cNvPicPr preferRelativeResize="0"/>
          <p:nvPr/>
        </p:nvPicPr>
        <p:blipFill>
          <a:blip r:embed="rId3">
            <a:alphaModFix/>
          </a:blip>
          <a:stretch>
            <a:fillRect/>
          </a:stretch>
        </p:blipFill>
        <p:spPr>
          <a:xfrm>
            <a:off x="569675" y="4097425"/>
            <a:ext cx="4870993" cy="733500"/>
          </a:xfrm>
          <a:prstGeom prst="rect">
            <a:avLst/>
          </a:prstGeom>
          <a:noFill/>
          <a:ln>
            <a:noFill/>
          </a:ln>
        </p:spPr>
      </p:pic>
      <p:pic>
        <p:nvPicPr>
          <p:cNvPr id="165" name="Google Shape;165;p25"/>
          <p:cNvPicPr preferRelativeResize="0"/>
          <p:nvPr/>
        </p:nvPicPr>
        <p:blipFill>
          <a:blip r:embed="rId4">
            <a:alphaModFix/>
          </a:blip>
          <a:stretch>
            <a:fillRect/>
          </a:stretch>
        </p:blipFill>
        <p:spPr>
          <a:xfrm>
            <a:off x="413375" y="1746025"/>
            <a:ext cx="2509065" cy="1954076"/>
          </a:xfrm>
          <a:prstGeom prst="rect">
            <a:avLst/>
          </a:prstGeom>
          <a:noFill/>
          <a:ln>
            <a:noFill/>
          </a:ln>
        </p:spPr>
      </p:pic>
      <p:pic>
        <p:nvPicPr>
          <p:cNvPr id="166" name="Google Shape;166;p25"/>
          <p:cNvPicPr preferRelativeResize="0"/>
          <p:nvPr/>
        </p:nvPicPr>
        <p:blipFill>
          <a:blip r:embed="rId5">
            <a:alphaModFix/>
          </a:blip>
          <a:stretch>
            <a:fillRect/>
          </a:stretch>
        </p:blipFill>
        <p:spPr>
          <a:xfrm>
            <a:off x="2922450" y="1783487"/>
            <a:ext cx="2581346" cy="1954075"/>
          </a:xfrm>
          <a:prstGeom prst="rect">
            <a:avLst/>
          </a:prstGeom>
          <a:noFill/>
          <a:ln>
            <a:noFill/>
          </a:ln>
        </p:spPr>
      </p:pic>
      <p:sp>
        <p:nvSpPr>
          <p:cNvPr id="167" name="Google Shape;167;p25"/>
          <p:cNvSpPr/>
          <p:nvPr/>
        </p:nvSpPr>
        <p:spPr>
          <a:xfrm>
            <a:off x="-114750" y="575450"/>
            <a:ext cx="9838800" cy="619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5"/>
          <p:cNvSpPr/>
          <p:nvPr/>
        </p:nvSpPr>
        <p:spPr>
          <a:xfrm>
            <a:off x="-114750" y="270650"/>
            <a:ext cx="9838800" cy="619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5"/>
          <p:cNvSpPr/>
          <p:nvPr/>
        </p:nvSpPr>
        <p:spPr>
          <a:xfrm>
            <a:off x="-190950" y="423050"/>
            <a:ext cx="9838800" cy="6198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5"/>
          <p:cNvSpPr txBox="1"/>
          <p:nvPr>
            <p:ph type="title"/>
          </p:nvPr>
        </p:nvSpPr>
        <p:spPr>
          <a:xfrm>
            <a:off x="-152400" y="309350"/>
            <a:ext cx="8520600" cy="733500"/>
          </a:xfrm>
          <a:prstGeom prst="rect">
            <a:avLst/>
          </a:prstGeom>
        </p:spPr>
        <p:txBody>
          <a:bodyPr anchorCtr="0" anchor="b" bIns="91425" lIns="91425" spcFirstLastPara="1" rIns="91425" wrap="square" tIns="91425">
            <a:normAutofit/>
          </a:bodyPr>
          <a:lstStyle/>
          <a:p>
            <a:pPr indent="0" lvl="0" marL="457200" rtl="0" algn="l">
              <a:lnSpc>
                <a:spcPct val="115000"/>
              </a:lnSpc>
              <a:spcBef>
                <a:spcPts val="0"/>
              </a:spcBef>
              <a:spcAft>
                <a:spcPts val="1200"/>
              </a:spcAft>
              <a:buNone/>
            </a:pPr>
            <a:r>
              <a:rPr lang="en"/>
              <a:t>B</a:t>
            </a:r>
            <a:r>
              <a:rPr lang="en"/>
              <a:t>ase Pricing, Revenue and Effectiveness of Surge Pricing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26"/>
          <p:cNvPicPr preferRelativeResize="0"/>
          <p:nvPr/>
        </p:nvPicPr>
        <p:blipFill rotWithShape="1">
          <a:blip r:embed="rId3">
            <a:alphaModFix/>
          </a:blip>
          <a:srcRect b="3783" l="7681" r="6496" t="7398"/>
          <a:stretch/>
        </p:blipFill>
        <p:spPr>
          <a:xfrm>
            <a:off x="300925" y="130425"/>
            <a:ext cx="4618400" cy="2434800"/>
          </a:xfrm>
          <a:prstGeom prst="rect">
            <a:avLst/>
          </a:prstGeom>
          <a:noFill/>
          <a:ln>
            <a:noFill/>
          </a:ln>
        </p:spPr>
      </p:pic>
      <p:pic>
        <p:nvPicPr>
          <p:cNvPr id="176" name="Google Shape;176;p26"/>
          <p:cNvPicPr preferRelativeResize="0"/>
          <p:nvPr/>
        </p:nvPicPr>
        <p:blipFill rotWithShape="1">
          <a:blip r:embed="rId4">
            <a:alphaModFix/>
          </a:blip>
          <a:srcRect b="4038" l="8138" r="8555" t="8357"/>
          <a:stretch/>
        </p:blipFill>
        <p:spPr>
          <a:xfrm>
            <a:off x="373725" y="2671075"/>
            <a:ext cx="4472800" cy="2396225"/>
          </a:xfrm>
          <a:prstGeom prst="rect">
            <a:avLst/>
          </a:prstGeom>
          <a:noFill/>
          <a:ln>
            <a:noFill/>
          </a:ln>
        </p:spPr>
      </p:pic>
      <p:sp>
        <p:nvSpPr>
          <p:cNvPr id="177" name="Google Shape;177;p26"/>
          <p:cNvSpPr txBox="1"/>
          <p:nvPr>
            <p:ph idx="4294967295" type="body"/>
          </p:nvPr>
        </p:nvSpPr>
        <p:spPr>
          <a:xfrm>
            <a:off x="5136275" y="671825"/>
            <a:ext cx="3857400" cy="37926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sz="1400"/>
              <a:t>We learned Violin plots.</a:t>
            </a:r>
            <a:endParaRPr sz="1400"/>
          </a:p>
          <a:p>
            <a:pPr indent="-317500" lvl="0" marL="457200" rtl="0" algn="l">
              <a:spcBef>
                <a:spcPts val="0"/>
              </a:spcBef>
              <a:spcAft>
                <a:spcPts val="0"/>
              </a:spcAft>
              <a:buSzPts val="1400"/>
              <a:buChar char="●"/>
            </a:pPr>
            <a:r>
              <a:rPr lang="en" sz="1400"/>
              <a:t>Mean price of Lyft rides is $17.33</a:t>
            </a:r>
            <a:endParaRPr sz="1400"/>
          </a:p>
          <a:p>
            <a:pPr indent="-317500" lvl="0" marL="457200" rtl="0" algn="l">
              <a:spcBef>
                <a:spcPts val="0"/>
              </a:spcBef>
              <a:spcAft>
                <a:spcPts val="0"/>
              </a:spcAft>
              <a:buSzPts val="1400"/>
              <a:buChar char="●"/>
            </a:pPr>
            <a:r>
              <a:rPr lang="en" sz="1400"/>
              <a:t>Mean price of Uber rides is $13.54</a:t>
            </a:r>
            <a:endParaRPr sz="1400"/>
          </a:p>
          <a:p>
            <a:pPr indent="-317500" lvl="0" marL="457200" rtl="0" algn="l">
              <a:spcBef>
                <a:spcPts val="0"/>
              </a:spcBef>
              <a:spcAft>
                <a:spcPts val="0"/>
              </a:spcAft>
              <a:buSzPts val="1400"/>
              <a:buChar char="●"/>
            </a:pPr>
            <a:r>
              <a:rPr lang="en" sz="1400"/>
              <a:t>On analysis on price vs ride types- Black SUV and Lux Black XL are highest among the $ price/ride. Shared and Taxi rides are the cheapest among all ride types. </a:t>
            </a:r>
            <a:endParaRPr sz="1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27"/>
          <p:cNvPicPr preferRelativeResize="0"/>
          <p:nvPr/>
        </p:nvPicPr>
        <p:blipFill>
          <a:blip r:embed="rId3">
            <a:alphaModFix/>
          </a:blip>
          <a:stretch>
            <a:fillRect/>
          </a:stretch>
        </p:blipFill>
        <p:spPr>
          <a:xfrm>
            <a:off x="231200" y="2398575"/>
            <a:ext cx="3446550" cy="2633650"/>
          </a:xfrm>
          <a:prstGeom prst="rect">
            <a:avLst/>
          </a:prstGeom>
          <a:noFill/>
          <a:ln>
            <a:noFill/>
          </a:ln>
        </p:spPr>
      </p:pic>
      <p:sp>
        <p:nvSpPr>
          <p:cNvPr id="183" name="Google Shape;183;p27"/>
          <p:cNvSpPr/>
          <p:nvPr/>
        </p:nvSpPr>
        <p:spPr>
          <a:xfrm>
            <a:off x="-23025" y="-27850"/>
            <a:ext cx="9288300" cy="1298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7"/>
          <p:cNvSpPr txBox="1"/>
          <p:nvPr>
            <p:ph idx="4294967295" type="title"/>
          </p:nvPr>
        </p:nvSpPr>
        <p:spPr>
          <a:xfrm>
            <a:off x="311700" y="396325"/>
            <a:ext cx="8520600" cy="837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a:solidFill>
                  <a:schemeClr val="lt1"/>
                </a:solidFill>
              </a:rPr>
              <a:t>Surge Pricing</a:t>
            </a:r>
            <a:endParaRPr>
              <a:solidFill>
                <a:schemeClr val="lt1"/>
              </a:solidFill>
            </a:endParaRPr>
          </a:p>
        </p:txBody>
      </p:sp>
      <p:sp>
        <p:nvSpPr>
          <p:cNvPr id="185" name="Google Shape;185;p27"/>
          <p:cNvSpPr txBox="1"/>
          <p:nvPr>
            <p:ph idx="4294967295" type="body"/>
          </p:nvPr>
        </p:nvSpPr>
        <p:spPr>
          <a:xfrm>
            <a:off x="397325" y="1421883"/>
            <a:ext cx="8221800" cy="11499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rgbClr val="1F2328"/>
              </a:buClr>
              <a:buSzPts val="1000"/>
              <a:buChar char="➔"/>
            </a:pPr>
            <a:r>
              <a:rPr lang="en" sz="1000">
                <a:solidFill>
                  <a:srgbClr val="1F2328"/>
                </a:solidFill>
                <a:highlight>
                  <a:srgbClr val="FFFFFF"/>
                </a:highlight>
              </a:rPr>
              <a:t>Surge happens most on wednesday's and 3.0 Surge multiplier is the less occuring surge multiplier.</a:t>
            </a:r>
            <a:endParaRPr sz="1000">
              <a:solidFill>
                <a:srgbClr val="1F2328"/>
              </a:solidFill>
              <a:highlight>
                <a:srgbClr val="FFFFFF"/>
              </a:highlight>
            </a:endParaRPr>
          </a:p>
          <a:p>
            <a:pPr indent="-292100" lvl="0" marL="457200" rtl="0" algn="l">
              <a:spcBef>
                <a:spcPts val="0"/>
              </a:spcBef>
              <a:spcAft>
                <a:spcPts val="0"/>
              </a:spcAft>
              <a:buClr>
                <a:srgbClr val="1F2328"/>
              </a:buClr>
              <a:buSzPts val="1000"/>
              <a:buChar char="➔"/>
            </a:pPr>
            <a:r>
              <a:rPr lang="en" sz="1000">
                <a:solidFill>
                  <a:srgbClr val="1F2328"/>
                </a:solidFill>
                <a:highlight>
                  <a:srgbClr val="FFFFFF"/>
                </a:highlight>
              </a:rPr>
              <a:t>In terms of counts vs surge multiplier, Weekends observed less surge in our dataset.</a:t>
            </a:r>
            <a:endParaRPr sz="1000">
              <a:solidFill>
                <a:srgbClr val="1F2328"/>
              </a:solidFill>
              <a:highlight>
                <a:srgbClr val="FFFFFF"/>
              </a:highlight>
            </a:endParaRPr>
          </a:p>
          <a:p>
            <a:pPr indent="-292100" lvl="0" marL="457200" rtl="0" algn="l">
              <a:spcBef>
                <a:spcPts val="0"/>
              </a:spcBef>
              <a:spcAft>
                <a:spcPts val="0"/>
              </a:spcAft>
              <a:buClr>
                <a:srgbClr val="1F2328"/>
              </a:buClr>
              <a:buSzPts val="1000"/>
              <a:buChar char="➔"/>
            </a:pPr>
            <a:r>
              <a:rPr lang="en" sz="1000">
                <a:solidFill>
                  <a:srgbClr val="1F2328"/>
                </a:solidFill>
                <a:highlight>
                  <a:srgbClr val="FFFFFF"/>
                </a:highlight>
              </a:rPr>
              <a:t>The Max Surge of 3.0 happened only once on Saturday.</a:t>
            </a:r>
            <a:endParaRPr sz="1000">
              <a:solidFill>
                <a:srgbClr val="1F2328"/>
              </a:solidFill>
              <a:highlight>
                <a:srgbClr val="FFFFFF"/>
              </a:highlight>
            </a:endParaRPr>
          </a:p>
          <a:p>
            <a:pPr indent="-292100" lvl="0" marL="457200" rtl="0" algn="l">
              <a:spcBef>
                <a:spcPts val="0"/>
              </a:spcBef>
              <a:spcAft>
                <a:spcPts val="0"/>
              </a:spcAft>
              <a:buClr>
                <a:srgbClr val="1F2328"/>
              </a:buClr>
              <a:buSzPts val="1000"/>
              <a:buChar char="➔"/>
            </a:pPr>
            <a:r>
              <a:rPr lang="en" sz="1000">
                <a:solidFill>
                  <a:srgbClr val="1F2328"/>
                </a:solidFill>
                <a:highlight>
                  <a:srgbClr val="FFFFFF"/>
                </a:highlight>
              </a:rPr>
              <a:t>On, further analysis for time of the day vs surge multiplier, it was observed that morning and evening time frame are the high surge times of the day.</a:t>
            </a:r>
            <a:endParaRPr sz="1000">
              <a:solidFill>
                <a:srgbClr val="1F2328"/>
              </a:solidFill>
              <a:highlight>
                <a:srgbClr val="FFFFFF"/>
              </a:highlight>
            </a:endParaRPr>
          </a:p>
        </p:txBody>
      </p:sp>
      <p:pic>
        <p:nvPicPr>
          <p:cNvPr id="186" name="Google Shape;186;p27"/>
          <p:cNvPicPr preferRelativeResize="0"/>
          <p:nvPr/>
        </p:nvPicPr>
        <p:blipFill>
          <a:blip r:embed="rId4">
            <a:alphaModFix/>
          </a:blip>
          <a:stretch>
            <a:fillRect/>
          </a:stretch>
        </p:blipFill>
        <p:spPr>
          <a:xfrm>
            <a:off x="3357675" y="2716225"/>
            <a:ext cx="5637375" cy="2131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8"/>
          <p:cNvSpPr txBox="1"/>
          <p:nvPr/>
        </p:nvSpPr>
        <p:spPr>
          <a:xfrm>
            <a:off x="6146275" y="1606250"/>
            <a:ext cx="2284200" cy="2002200"/>
          </a:xfrm>
          <a:prstGeom prst="rect">
            <a:avLst/>
          </a:prstGeom>
          <a:solidFill>
            <a:schemeClr val="lt1"/>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Source Code Pro"/>
                <a:ea typeface="Source Code Pro"/>
                <a:cs typeface="Source Code Pro"/>
                <a:sym typeface="Source Code Pro"/>
              </a:rPr>
              <a:t>Total Counts: Pick Up Location &amp; Destination </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sz="800">
                <a:solidFill>
                  <a:schemeClr val="dk1"/>
                </a:solidFill>
                <a:highlight>
                  <a:srgbClr val="FFFF00"/>
                </a:highlight>
                <a:latin typeface="Source Code Pro"/>
                <a:ea typeface="Source Code Pro"/>
                <a:cs typeface="Source Code Pro"/>
                <a:sym typeface="Source Code Pro"/>
              </a:rPr>
              <a:t>1- Financial District: 42844 </a:t>
            </a:r>
            <a:endParaRPr sz="800">
              <a:solidFill>
                <a:schemeClr val="dk1"/>
              </a:solidFill>
              <a:highlight>
                <a:srgbClr val="FFFF00"/>
              </a:highlight>
              <a:latin typeface="Source Code Pro"/>
              <a:ea typeface="Source Code Pro"/>
              <a:cs typeface="Source Code Pro"/>
              <a:sym typeface="Source Code Pro"/>
            </a:endParaRPr>
          </a:p>
          <a:p>
            <a:pPr indent="0" lvl="0" marL="0" rtl="0" algn="l">
              <a:spcBef>
                <a:spcPts val="0"/>
              </a:spcBef>
              <a:spcAft>
                <a:spcPts val="0"/>
              </a:spcAft>
              <a:buNone/>
            </a:pPr>
            <a:r>
              <a:rPr lang="en" sz="800">
                <a:solidFill>
                  <a:schemeClr val="dk1"/>
                </a:solidFill>
                <a:highlight>
                  <a:srgbClr val="FFFF00"/>
                </a:highlight>
                <a:latin typeface="Source Code Pro"/>
                <a:ea typeface="Source Code Pro"/>
                <a:cs typeface="Source Code Pro"/>
                <a:sym typeface="Source Code Pro"/>
              </a:rPr>
              <a:t>2- Haymarket Square: 42578 </a:t>
            </a:r>
            <a:endParaRPr sz="800">
              <a:solidFill>
                <a:schemeClr val="dk1"/>
              </a:solidFill>
              <a:highlight>
                <a:srgbClr val="FFFF00"/>
              </a:highlight>
              <a:latin typeface="Source Code Pro"/>
              <a:ea typeface="Source Code Pro"/>
              <a:cs typeface="Source Code Pro"/>
              <a:sym typeface="Source Code Pro"/>
            </a:endParaRPr>
          </a:p>
          <a:p>
            <a:pPr indent="0" lvl="0" marL="0" rtl="0" algn="l">
              <a:spcBef>
                <a:spcPts val="0"/>
              </a:spcBef>
              <a:spcAft>
                <a:spcPts val="0"/>
              </a:spcAft>
              <a:buNone/>
            </a:pPr>
            <a:r>
              <a:rPr lang="en" sz="800">
                <a:solidFill>
                  <a:schemeClr val="dk1"/>
                </a:solidFill>
                <a:highlight>
                  <a:srgbClr val="FFFF00"/>
                </a:highlight>
                <a:latin typeface="Source Code Pro"/>
                <a:ea typeface="Source Code Pro"/>
                <a:cs typeface="Source Code Pro"/>
                <a:sym typeface="Source Code Pro"/>
              </a:rPr>
              <a:t>3- Northeastern University: 42214 </a:t>
            </a:r>
            <a:endParaRPr sz="800">
              <a:solidFill>
                <a:schemeClr val="dk1"/>
              </a:solidFill>
              <a:highlight>
                <a:srgbClr val="FFFF00"/>
              </a:highlight>
              <a:latin typeface="Source Code Pro"/>
              <a:ea typeface="Source Code Pro"/>
              <a:cs typeface="Source Code Pro"/>
              <a:sym typeface="Source Code Pro"/>
            </a:endParaRPr>
          </a:p>
          <a:p>
            <a:pPr indent="0" lvl="0" marL="0" rtl="0" algn="l">
              <a:spcBef>
                <a:spcPts val="0"/>
              </a:spcBef>
              <a:spcAft>
                <a:spcPts val="0"/>
              </a:spcAft>
              <a:buNone/>
            </a:pPr>
            <a:r>
              <a:rPr lang="en" sz="800">
                <a:solidFill>
                  <a:schemeClr val="dk1"/>
                </a:solidFill>
                <a:highlight>
                  <a:srgbClr val="FFF2CC"/>
                </a:highlight>
                <a:latin typeface="Source Code Pro"/>
                <a:ea typeface="Source Code Pro"/>
                <a:cs typeface="Source Code Pro"/>
                <a:sym typeface="Source Code Pro"/>
              </a:rPr>
              <a:t>4- Beacon Hill: 41989 </a:t>
            </a:r>
            <a:endParaRPr sz="800">
              <a:solidFill>
                <a:schemeClr val="dk1"/>
              </a:solidFill>
              <a:highlight>
                <a:srgbClr val="FFF2CC"/>
              </a:highlight>
              <a:latin typeface="Source Code Pro"/>
              <a:ea typeface="Source Code Pro"/>
              <a:cs typeface="Source Code Pro"/>
              <a:sym typeface="Source Code Pro"/>
            </a:endParaRPr>
          </a:p>
          <a:p>
            <a:pPr indent="0" lvl="0" marL="0" rtl="0" algn="l">
              <a:spcBef>
                <a:spcPts val="0"/>
              </a:spcBef>
              <a:spcAft>
                <a:spcPts val="0"/>
              </a:spcAft>
              <a:buNone/>
            </a:pPr>
            <a:r>
              <a:rPr lang="en" sz="800">
                <a:solidFill>
                  <a:schemeClr val="dk1"/>
                </a:solidFill>
                <a:highlight>
                  <a:srgbClr val="FFF2CC"/>
                </a:highlight>
                <a:latin typeface="Source Code Pro"/>
                <a:ea typeface="Source Code Pro"/>
                <a:cs typeface="Source Code Pro"/>
                <a:sym typeface="Source Code Pro"/>
              </a:rPr>
              <a:t>5- Back Bay: 41951 </a:t>
            </a:r>
            <a:endParaRPr sz="800">
              <a:solidFill>
                <a:schemeClr val="dk1"/>
              </a:solidFill>
              <a:highlight>
                <a:srgbClr val="FFF2CC"/>
              </a:highlight>
              <a:latin typeface="Source Code Pro"/>
              <a:ea typeface="Source Code Pro"/>
              <a:cs typeface="Source Code Pro"/>
              <a:sym typeface="Source Code Pro"/>
            </a:endParaRPr>
          </a:p>
          <a:p>
            <a:pPr indent="0" lvl="0" marL="0" rtl="0" algn="l">
              <a:spcBef>
                <a:spcPts val="0"/>
              </a:spcBef>
              <a:spcAft>
                <a:spcPts val="0"/>
              </a:spcAft>
              <a:buNone/>
            </a:pPr>
            <a:r>
              <a:rPr lang="en" sz="800">
                <a:solidFill>
                  <a:schemeClr val="dk1"/>
                </a:solidFill>
                <a:latin typeface="Source Code Pro"/>
                <a:ea typeface="Source Code Pro"/>
                <a:cs typeface="Source Code Pro"/>
                <a:sym typeface="Source Code Pro"/>
              </a:rPr>
              <a:t>6- South Station: 41777 </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sz="800">
                <a:solidFill>
                  <a:schemeClr val="dk1"/>
                </a:solidFill>
                <a:latin typeface="Source Code Pro"/>
                <a:ea typeface="Source Code Pro"/>
                <a:cs typeface="Source Code Pro"/>
                <a:sym typeface="Source Code Pro"/>
              </a:rPr>
              <a:t>7- Theatre District: 41737 </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sz="800">
                <a:solidFill>
                  <a:schemeClr val="dk1"/>
                </a:solidFill>
                <a:latin typeface="Source Code Pro"/>
                <a:ea typeface="Source Code Pro"/>
                <a:cs typeface="Source Code Pro"/>
                <a:sym typeface="Source Code Pro"/>
              </a:rPr>
              <a:t>8- West End: 41684 </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sz="800">
                <a:solidFill>
                  <a:schemeClr val="dk1"/>
                </a:solidFill>
                <a:latin typeface="Source Code Pro"/>
                <a:ea typeface="Source Code Pro"/>
                <a:cs typeface="Source Code Pro"/>
                <a:sym typeface="Source Code Pro"/>
              </a:rPr>
              <a:t>9- Boston University: 41870 </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sz="800">
                <a:solidFill>
                  <a:schemeClr val="dk1"/>
                </a:solidFill>
                <a:latin typeface="Source Code Pro"/>
                <a:ea typeface="Source Code Pro"/>
                <a:cs typeface="Source Code Pro"/>
                <a:sym typeface="Source Code Pro"/>
              </a:rPr>
              <a:t>10- North End: 41722 </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sz="800">
                <a:solidFill>
                  <a:schemeClr val="dk1"/>
                </a:solidFill>
                <a:latin typeface="Source Code Pro"/>
                <a:ea typeface="Source Code Pro"/>
                <a:cs typeface="Source Code Pro"/>
                <a:sym typeface="Source Code Pro"/>
              </a:rPr>
              <a:t>11- North Station: 41622 </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sz="800">
                <a:solidFill>
                  <a:schemeClr val="dk1"/>
                </a:solidFill>
                <a:latin typeface="Source Code Pro"/>
                <a:ea typeface="Source Code Pro"/>
                <a:cs typeface="Source Code Pro"/>
                <a:sym typeface="Source Code Pro"/>
              </a:rPr>
              <a:t>12- Fenway: 41666</a:t>
            </a:r>
            <a:endParaRPr sz="800">
              <a:solidFill>
                <a:schemeClr val="dk1"/>
              </a:solidFill>
              <a:latin typeface="Source Code Pro"/>
              <a:ea typeface="Source Code Pro"/>
              <a:cs typeface="Source Code Pro"/>
              <a:sym typeface="Source Code Pro"/>
            </a:endParaRPr>
          </a:p>
        </p:txBody>
      </p:sp>
      <p:sp>
        <p:nvSpPr>
          <p:cNvPr id="192" name="Google Shape;192;p28"/>
          <p:cNvSpPr txBox="1"/>
          <p:nvPr/>
        </p:nvSpPr>
        <p:spPr>
          <a:xfrm>
            <a:off x="7269175" y="3742200"/>
            <a:ext cx="3000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rgbClr val="999999"/>
                </a:solidFill>
              </a:rPr>
              <a:t>DESTINATION COUNTS</a:t>
            </a:r>
            <a:endParaRPr sz="600">
              <a:solidFill>
                <a:srgbClr val="999999"/>
              </a:solidFill>
            </a:endParaRPr>
          </a:p>
          <a:p>
            <a:pPr indent="0" lvl="0" marL="0" rtl="0" algn="l">
              <a:spcBef>
                <a:spcPts val="0"/>
              </a:spcBef>
              <a:spcAft>
                <a:spcPts val="0"/>
              </a:spcAft>
              <a:buNone/>
            </a:pPr>
            <a:r>
              <a:t/>
            </a:r>
            <a:endParaRPr sz="600">
              <a:solidFill>
                <a:srgbClr val="999999"/>
              </a:solidFill>
            </a:endParaRPr>
          </a:p>
          <a:p>
            <a:pPr indent="0" lvl="0" marL="0" rtl="0" algn="l">
              <a:spcBef>
                <a:spcPts val="0"/>
              </a:spcBef>
              <a:spcAft>
                <a:spcPts val="0"/>
              </a:spcAft>
              <a:buNone/>
            </a:pPr>
            <a:r>
              <a:rPr lang="en" sz="600">
                <a:solidFill>
                  <a:srgbClr val="999999"/>
                </a:solidFill>
                <a:highlight>
                  <a:srgbClr val="FFFF00"/>
                </a:highlight>
              </a:rPr>
              <a:t>1 - DESTINATION (Financial District): 21842</a:t>
            </a:r>
            <a:endParaRPr sz="600">
              <a:solidFill>
                <a:srgbClr val="999999"/>
              </a:solidFill>
              <a:highlight>
                <a:srgbClr val="FFFF00"/>
              </a:highlight>
            </a:endParaRPr>
          </a:p>
          <a:p>
            <a:pPr indent="0" lvl="0" marL="0" rtl="0" algn="l">
              <a:spcBef>
                <a:spcPts val="0"/>
              </a:spcBef>
              <a:spcAft>
                <a:spcPts val="0"/>
              </a:spcAft>
              <a:buNone/>
            </a:pPr>
            <a:r>
              <a:rPr lang="en" sz="600">
                <a:solidFill>
                  <a:srgbClr val="999999"/>
                </a:solidFill>
                <a:highlight>
                  <a:srgbClr val="FFFF00"/>
                </a:highlight>
              </a:rPr>
              <a:t>2 - DESTINATION (Back Bay): 21148</a:t>
            </a:r>
            <a:endParaRPr sz="600">
              <a:solidFill>
                <a:srgbClr val="999999"/>
              </a:solidFill>
              <a:highlight>
                <a:srgbClr val="FFFF00"/>
              </a:highlight>
            </a:endParaRPr>
          </a:p>
          <a:p>
            <a:pPr indent="0" lvl="0" marL="0" rtl="0" algn="l">
              <a:spcBef>
                <a:spcPts val="0"/>
              </a:spcBef>
              <a:spcAft>
                <a:spcPts val="0"/>
              </a:spcAft>
              <a:buNone/>
            </a:pPr>
            <a:r>
              <a:rPr lang="en" sz="600">
                <a:solidFill>
                  <a:srgbClr val="999999"/>
                </a:solidFill>
                <a:highlight>
                  <a:srgbClr val="FFFF00"/>
                </a:highlight>
              </a:rPr>
              <a:t>3 - DESTINATION (Beacon Hill): 21142</a:t>
            </a:r>
            <a:endParaRPr sz="600">
              <a:solidFill>
                <a:srgbClr val="999999"/>
              </a:solidFill>
              <a:highlight>
                <a:srgbClr val="FFFF00"/>
              </a:highlight>
            </a:endParaRPr>
          </a:p>
          <a:p>
            <a:pPr indent="0" lvl="0" marL="0" rtl="0" algn="l">
              <a:spcBef>
                <a:spcPts val="0"/>
              </a:spcBef>
              <a:spcAft>
                <a:spcPts val="0"/>
              </a:spcAft>
              <a:buNone/>
            </a:pPr>
            <a:r>
              <a:rPr lang="en" sz="600">
                <a:solidFill>
                  <a:srgbClr val="999999"/>
                </a:solidFill>
                <a:highlight>
                  <a:srgbClr val="FFF2CC"/>
                </a:highlight>
              </a:rPr>
              <a:t>4 - DESTINATION (Haymarket Square): 21095</a:t>
            </a:r>
            <a:endParaRPr sz="600">
              <a:solidFill>
                <a:srgbClr val="999999"/>
              </a:solidFill>
              <a:highlight>
                <a:srgbClr val="FFF2CC"/>
              </a:highlight>
            </a:endParaRPr>
          </a:p>
          <a:p>
            <a:pPr indent="0" lvl="0" marL="0" rtl="0" algn="l">
              <a:spcBef>
                <a:spcPts val="0"/>
              </a:spcBef>
              <a:spcAft>
                <a:spcPts val="0"/>
              </a:spcAft>
              <a:buNone/>
            </a:pPr>
            <a:r>
              <a:rPr lang="en" sz="600">
                <a:solidFill>
                  <a:srgbClr val="999999"/>
                </a:solidFill>
                <a:highlight>
                  <a:srgbClr val="FFF2CC"/>
                </a:highlight>
              </a:rPr>
              <a:t>5 - DESTINATION (North Station): 20987</a:t>
            </a:r>
            <a:endParaRPr sz="600">
              <a:solidFill>
                <a:srgbClr val="999999"/>
              </a:solidFill>
              <a:highlight>
                <a:srgbClr val="FFF2CC"/>
              </a:highlight>
            </a:endParaRPr>
          </a:p>
          <a:p>
            <a:pPr indent="0" lvl="0" marL="0" rtl="0" algn="l">
              <a:spcBef>
                <a:spcPts val="0"/>
              </a:spcBef>
              <a:spcAft>
                <a:spcPts val="0"/>
              </a:spcAft>
              <a:buNone/>
            </a:pPr>
            <a:r>
              <a:rPr lang="en" sz="600">
                <a:solidFill>
                  <a:srgbClr val="999999"/>
                </a:solidFill>
              </a:rPr>
              <a:t>6 - DESTINATION (Boston University): 20956</a:t>
            </a:r>
            <a:endParaRPr sz="600">
              <a:solidFill>
                <a:srgbClr val="999999"/>
              </a:solidFill>
            </a:endParaRPr>
          </a:p>
          <a:p>
            <a:pPr indent="0" lvl="0" marL="0" rtl="0" algn="l">
              <a:spcBef>
                <a:spcPts val="0"/>
              </a:spcBef>
              <a:spcAft>
                <a:spcPts val="0"/>
              </a:spcAft>
              <a:buNone/>
            </a:pPr>
            <a:r>
              <a:rPr lang="en" sz="600">
                <a:solidFill>
                  <a:srgbClr val="999999"/>
                </a:solidFill>
              </a:rPr>
              <a:t>7 - DESTINATION (Northeastern University): 20875</a:t>
            </a:r>
            <a:endParaRPr sz="600">
              <a:solidFill>
                <a:srgbClr val="999999"/>
              </a:solidFill>
            </a:endParaRPr>
          </a:p>
          <a:p>
            <a:pPr indent="0" lvl="0" marL="0" rtl="0" algn="l">
              <a:spcBef>
                <a:spcPts val="0"/>
              </a:spcBef>
              <a:spcAft>
                <a:spcPts val="0"/>
              </a:spcAft>
              <a:buNone/>
            </a:pPr>
            <a:r>
              <a:rPr lang="en" sz="600">
                <a:solidFill>
                  <a:srgbClr val="999999"/>
                </a:solidFill>
              </a:rPr>
              <a:t>8 - DESTINATION (Theatre District): 20853</a:t>
            </a:r>
            <a:endParaRPr sz="600">
              <a:solidFill>
                <a:srgbClr val="999999"/>
              </a:solidFill>
            </a:endParaRPr>
          </a:p>
          <a:p>
            <a:pPr indent="0" lvl="0" marL="0" rtl="0" algn="l">
              <a:spcBef>
                <a:spcPts val="0"/>
              </a:spcBef>
              <a:spcAft>
                <a:spcPts val="0"/>
              </a:spcAft>
              <a:buNone/>
            </a:pPr>
            <a:r>
              <a:rPr lang="en" sz="600">
                <a:solidFill>
                  <a:srgbClr val="999999"/>
                </a:solidFill>
              </a:rPr>
              <a:t>9 - DESTINATION (West End): 20801</a:t>
            </a:r>
            <a:endParaRPr sz="600">
              <a:solidFill>
                <a:srgbClr val="999999"/>
              </a:solidFill>
            </a:endParaRPr>
          </a:p>
          <a:p>
            <a:pPr indent="0" lvl="0" marL="0" rtl="0" algn="l">
              <a:spcBef>
                <a:spcPts val="0"/>
              </a:spcBef>
              <a:spcAft>
                <a:spcPts val="0"/>
              </a:spcAft>
              <a:buNone/>
            </a:pPr>
            <a:r>
              <a:rPr lang="en" sz="600">
                <a:solidFill>
                  <a:srgbClr val="999999"/>
                </a:solidFill>
              </a:rPr>
              <a:t>10 - DESTINATION (South Station): 20721</a:t>
            </a:r>
            <a:endParaRPr sz="600">
              <a:solidFill>
                <a:srgbClr val="999999"/>
              </a:solidFill>
            </a:endParaRPr>
          </a:p>
          <a:p>
            <a:pPr indent="0" lvl="0" marL="0" rtl="0" algn="l">
              <a:spcBef>
                <a:spcPts val="0"/>
              </a:spcBef>
              <a:spcAft>
                <a:spcPts val="0"/>
              </a:spcAft>
              <a:buNone/>
            </a:pPr>
            <a:r>
              <a:rPr lang="en" sz="600">
                <a:solidFill>
                  <a:srgbClr val="999999"/>
                </a:solidFill>
              </a:rPr>
              <a:t>11- DESTINATION (North End): 20712</a:t>
            </a:r>
            <a:endParaRPr sz="600">
              <a:solidFill>
                <a:srgbClr val="999999"/>
              </a:solidFill>
            </a:endParaRPr>
          </a:p>
          <a:p>
            <a:pPr indent="0" lvl="0" marL="0" rtl="0" algn="l">
              <a:spcBef>
                <a:spcPts val="0"/>
              </a:spcBef>
              <a:spcAft>
                <a:spcPts val="0"/>
              </a:spcAft>
              <a:buNone/>
            </a:pPr>
            <a:r>
              <a:rPr lang="en" sz="600">
                <a:solidFill>
                  <a:srgbClr val="999999"/>
                </a:solidFill>
              </a:rPr>
              <a:t>12 - DESTINATION (Fenway): 20695</a:t>
            </a:r>
            <a:endParaRPr sz="600">
              <a:solidFill>
                <a:srgbClr val="999999"/>
              </a:solidFill>
            </a:endParaRPr>
          </a:p>
        </p:txBody>
      </p:sp>
      <p:sp>
        <p:nvSpPr>
          <p:cNvPr id="193" name="Google Shape;193;p28"/>
          <p:cNvSpPr txBox="1"/>
          <p:nvPr/>
        </p:nvSpPr>
        <p:spPr>
          <a:xfrm>
            <a:off x="0" y="0"/>
            <a:ext cx="9144000" cy="354000"/>
          </a:xfrm>
          <a:prstGeom prst="rect">
            <a:avLst/>
          </a:prstGeom>
          <a:solidFill>
            <a:srgbClr val="D9D9D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LOCATION //</a:t>
            </a:r>
            <a:r>
              <a:rPr b="1" lang="en" sz="1100"/>
              <a:t> </a:t>
            </a:r>
            <a:r>
              <a:rPr b="1" lang="en" sz="1100">
                <a:solidFill>
                  <a:srgbClr val="000000"/>
                </a:solidFill>
              </a:rPr>
              <a:t>WHERE </a:t>
            </a:r>
            <a:r>
              <a:rPr lang="en" sz="1100">
                <a:solidFill>
                  <a:srgbClr val="000000"/>
                </a:solidFill>
              </a:rPr>
              <a:t>is everyone going ?</a:t>
            </a:r>
            <a:endParaRPr sz="1600">
              <a:solidFill>
                <a:srgbClr val="000000"/>
              </a:solidFill>
            </a:endParaRPr>
          </a:p>
        </p:txBody>
      </p:sp>
      <p:pic>
        <p:nvPicPr>
          <p:cNvPr id="194" name="Google Shape;194;p28"/>
          <p:cNvPicPr preferRelativeResize="0"/>
          <p:nvPr/>
        </p:nvPicPr>
        <p:blipFill rotWithShape="1">
          <a:blip r:embed="rId3">
            <a:alphaModFix/>
          </a:blip>
          <a:srcRect b="1960" l="1458" r="0" t="0"/>
          <a:stretch/>
        </p:blipFill>
        <p:spPr>
          <a:xfrm>
            <a:off x="153425" y="1225250"/>
            <a:ext cx="5621902" cy="3757200"/>
          </a:xfrm>
          <a:prstGeom prst="rect">
            <a:avLst/>
          </a:prstGeom>
          <a:noFill/>
          <a:ln>
            <a:noFill/>
          </a:ln>
        </p:spPr>
      </p:pic>
      <p:sp>
        <p:nvSpPr>
          <p:cNvPr id="195" name="Google Shape;195;p28"/>
          <p:cNvSpPr txBox="1"/>
          <p:nvPr/>
        </p:nvSpPr>
        <p:spPr>
          <a:xfrm>
            <a:off x="5219800" y="3742188"/>
            <a:ext cx="3000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rgbClr val="999999"/>
                </a:solidFill>
              </a:rPr>
              <a:t>PICKUP LOCATION COUNTS</a:t>
            </a:r>
            <a:endParaRPr sz="600">
              <a:solidFill>
                <a:srgbClr val="999999"/>
              </a:solidFill>
            </a:endParaRPr>
          </a:p>
          <a:p>
            <a:pPr indent="0" lvl="0" marL="0" rtl="0" algn="l">
              <a:spcBef>
                <a:spcPts val="0"/>
              </a:spcBef>
              <a:spcAft>
                <a:spcPts val="0"/>
              </a:spcAft>
              <a:buNone/>
            </a:pPr>
            <a:r>
              <a:t/>
            </a:r>
            <a:endParaRPr sz="600">
              <a:solidFill>
                <a:srgbClr val="999999"/>
              </a:solidFill>
            </a:endParaRPr>
          </a:p>
          <a:p>
            <a:pPr indent="0" lvl="0" marL="0" rtl="0" algn="l">
              <a:spcBef>
                <a:spcPts val="0"/>
              </a:spcBef>
              <a:spcAft>
                <a:spcPts val="0"/>
              </a:spcAft>
              <a:buNone/>
            </a:pPr>
            <a:r>
              <a:rPr lang="en" sz="600">
                <a:solidFill>
                  <a:srgbClr val="999999"/>
                </a:solidFill>
                <a:highlight>
                  <a:srgbClr val="FFFF00"/>
                </a:highlight>
              </a:rPr>
              <a:t>1 - PICK-UP LOCATION (Haymarket Square): 21483</a:t>
            </a:r>
            <a:endParaRPr sz="600">
              <a:solidFill>
                <a:srgbClr val="999999"/>
              </a:solidFill>
              <a:highlight>
                <a:srgbClr val="FFFF00"/>
              </a:highlight>
            </a:endParaRPr>
          </a:p>
          <a:p>
            <a:pPr indent="0" lvl="0" marL="0" rtl="0" algn="l">
              <a:spcBef>
                <a:spcPts val="0"/>
              </a:spcBef>
              <a:spcAft>
                <a:spcPts val="0"/>
              </a:spcAft>
              <a:buNone/>
            </a:pPr>
            <a:r>
              <a:rPr lang="en" sz="600">
                <a:solidFill>
                  <a:srgbClr val="999999"/>
                </a:solidFill>
                <a:highlight>
                  <a:srgbClr val="FFFF00"/>
                </a:highlight>
              </a:rPr>
              <a:t>2 - PICK-UP LOCATION (Northeastern University): 21339</a:t>
            </a:r>
            <a:endParaRPr sz="600">
              <a:solidFill>
                <a:srgbClr val="999999"/>
              </a:solidFill>
              <a:highlight>
                <a:srgbClr val="FFFF00"/>
              </a:highlight>
            </a:endParaRPr>
          </a:p>
          <a:p>
            <a:pPr indent="0" lvl="0" marL="0" rtl="0" algn="l">
              <a:spcBef>
                <a:spcPts val="0"/>
              </a:spcBef>
              <a:spcAft>
                <a:spcPts val="0"/>
              </a:spcAft>
              <a:buNone/>
            </a:pPr>
            <a:r>
              <a:rPr lang="en" sz="600">
                <a:solidFill>
                  <a:srgbClr val="999999"/>
                </a:solidFill>
                <a:highlight>
                  <a:srgbClr val="FFFF00"/>
                </a:highlight>
              </a:rPr>
              <a:t>3 - PICK-UP LOCATION (South Station): 21056</a:t>
            </a:r>
            <a:endParaRPr sz="600">
              <a:solidFill>
                <a:srgbClr val="999999"/>
              </a:solidFill>
              <a:highlight>
                <a:srgbClr val="FFFF00"/>
              </a:highlight>
            </a:endParaRPr>
          </a:p>
          <a:p>
            <a:pPr indent="0" lvl="0" marL="0" rtl="0" algn="l">
              <a:spcBef>
                <a:spcPts val="0"/>
              </a:spcBef>
              <a:spcAft>
                <a:spcPts val="0"/>
              </a:spcAft>
              <a:buNone/>
            </a:pPr>
            <a:r>
              <a:rPr lang="en" sz="600">
                <a:solidFill>
                  <a:srgbClr val="999999"/>
                </a:solidFill>
                <a:highlight>
                  <a:srgbClr val="FFF2CC"/>
                </a:highlight>
              </a:rPr>
              <a:t>4 - PICK-UP LOCATION (North End): 21010</a:t>
            </a:r>
            <a:endParaRPr sz="600">
              <a:solidFill>
                <a:srgbClr val="999999"/>
              </a:solidFill>
              <a:highlight>
                <a:srgbClr val="FFF2CC"/>
              </a:highlight>
            </a:endParaRPr>
          </a:p>
          <a:p>
            <a:pPr indent="0" lvl="0" marL="0" rtl="0" algn="l">
              <a:spcBef>
                <a:spcPts val="0"/>
              </a:spcBef>
              <a:spcAft>
                <a:spcPts val="0"/>
              </a:spcAft>
              <a:buNone/>
            </a:pPr>
            <a:r>
              <a:rPr lang="en" sz="600">
                <a:solidFill>
                  <a:srgbClr val="999999"/>
                </a:solidFill>
                <a:highlight>
                  <a:srgbClr val="FFF2CC"/>
                </a:highlight>
              </a:rPr>
              <a:t>5 - PICK-UP LOCATION (Financial District): 21002</a:t>
            </a:r>
            <a:endParaRPr sz="600">
              <a:solidFill>
                <a:srgbClr val="999999"/>
              </a:solidFill>
              <a:highlight>
                <a:srgbClr val="FFF2CC"/>
              </a:highlight>
            </a:endParaRPr>
          </a:p>
          <a:p>
            <a:pPr indent="0" lvl="0" marL="0" rtl="0" algn="l">
              <a:spcBef>
                <a:spcPts val="0"/>
              </a:spcBef>
              <a:spcAft>
                <a:spcPts val="0"/>
              </a:spcAft>
              <a:buNone/>
            </a:pPr>
            <a:r>
              <a:rPr lang="en" sz="600">
                <a:solidFill>
                  <a:srgbClr val="999999"/>
                </a:solidFill>
              </a:rPr>
              <a:t>6 - PICK-UP LOCATION (Fenway): 20971</a:t>
            </a:r>
            <a:endParaRPr sz="600">
              <a:solidFill>
                <a:srgbClr val="999999"/>
              </a:solidFill>
            </a:endParaRPr>
          </a:p>
          <a:p>
            <a:pPr indent="0" lvl="0" marL="0" rtl="0" algn="l">
              <a:spcBef>
                <a:spcPts val="0"/>
              </a:spcBef>
              <a:spcAft>
                <a:spcPts val="0"/>
              </a:spcAft>
              <a:buNone/>
            </a:pPr>
            <a:r>
              <a:rPr lang="en" sz="600">
                <a:solidFill>
                  <a:srgbClr val="999999"/>
                </a:solidFill>
              </a:rPr>
              <a:t>7 - PICK-UP LOCATION (Boston University): 20914</a:t>
            </a:r>
            <a:endParaRPr sz="600">
              <a:solidFill>
                <a:srgbClr val="999999"/>
              </a:solidFill>
            </a:endParaRPr>
          </a:p>
          <a:p>
            <a:pPr indent="0" lvl="0" marL="0" rtl="0" algn="l">
              <a:spcBef>
                <a:spcPts val="0"/>
              </a:spcBef>
              <a:spcAft>
                <a:spcPts val="0"/>
              </a:spcAft>
              <a:buNone/>
            </a:pPr>
            <a:r>
              <a:rPr lang="en" sz="600">
                <a:solidFill>
                  <a:srgbClr val="999999"/>
                </a:solidFill>
              </a:rPr>
              <a:t>8 - PICK-UP LOCATION (Theatre District): 20884</a:t>
            </a:r>
            <a:endParaRPr sz="600">
              <a:solidFill>
                <a:srgbClr val="999999"/>
              </a:solidFill>
            </a:endParaRPr>
          </a:p>
          <a:p>
            <a:pPr indent="0" lvl="0" marL="0" rtl="0" algn="l">
              <a:spcBef>
                <a:spcPts val="0"/>
              </a:spcBef>
              <a:spcAft>
                <a:spcPts val="0"/>
              </a:spcAft>
              <a:buNone/>
            </a:pPr>
            <a:r>
              <a:rPr lang="en" sz="600">
                <a:solidFill>
                  <a:srgbClr val="999999"/>
                </a:solidFill>
              </a:rPr>
              <a:t>9 - PICK-UP LOCATION West End): 20883</a:t>
            </a:r>
            <a:endParaRPr sz="600">
              <a:solidFill>
                <a:srgbClr val="999999"/>
              </a:solidFill>
            </a:endParaRPr>
          </a:p>
          <a:p>
            <a:pPr indent="0" lvl="0" marL="0" rtl="0" algn="l">
              <a:spcBef>
                <a:spcPts val="0"/>
              </a:spcBef>
              <a:spcAft>
                <a:spcPts val="0"/>
              </a:spcAft>
              <a:buNone/>
            </a:pPr>
            <a:r>
              <a:rPr lang="en" sz="600">
                <a:solidFill>
                  <a:srgbClr val="999999"/>
                </a:solidFill>
              </a:rPr>
              <a:t>10 - PICK-UP LOCATION (Beacon Hill): 20847</a:t>
            </a:r>
            <a:endParaRPr sz="600">
              <a:solidFill>
                <a:srgbClr val="999999"/>
              </a:solidFill>
            </a:endParaRPr>
          </a:p>
          <a:p>
            <a:pPr indent="0" lvl="0" marL="0" rtl="0" algn="l">
              <a:spcBef>
                <a:spcPts val="0"/>
              </a:spcBef>
              <a:spcAft>
                <a:spcPts val="0"/>
              </a:spcAft>
              <a:buNone/>
            </a:pPr>
            <a:r>
              <a:rPr lang="en" sz="600">
                <a:solidFill>
                  <a:srgbClr val="999999"/>
                </a:solidFill>
              </a:rPr>
              <a:t>11 - PICK-UP LOCATION (Back Bay): 20803</a:t>
            </a:r>
            <a:endParaRPr sz="600">
              <a:solidFill>
                <a:srgbClr val="999999"/>
              </a:solidFill>
            </a:endParaRPr>
          </a:p>
          <a:p>
            <a:pPr indent="0" lvl="0" marL="0" rtl="0" algn="l">
              <a:spcBef>
                <a:spcPts val="0"/>
              </a:spcBef>
              <a:spcAft>
                <a:spcPts val="0"/>
              </a:spcAft>
              <a:buNone/>
            </a:pPr>
            <a:r>
              <a:rPr lang="en" sz="600">
                <a:solidFill>
                  <a:srgbClr val="999999"/>
                </a:solidFill>
              </a:rPr>
              <a:t>12 - PICK-UP LOCATION (North Station): 20635</a:t>
            </a:r>
            <a:endParaRPr sz="600">
              <a:solidFill>
                <a:srgbClr val="999999"/>
              </a:solidFill>
            </a:endParaRPr>
          </a:p>
        </p:txBody>
      </p:sp>
      <p:sp>
        <p:nvSpPr>
          <p:cNvPr id="196" name="Google Shape;196;p28"/>
          <p:cNvSpPr/>
          <p:nvPr/>
        </p:nvSpPr>
        <p:spPr>
          <a:xfrm>
            <a:off x="-114750" y="270650"/>
            <a:ext cx="9838800" cy="396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8"/>
          <p:cNvSpPr/>
          <p:nvPr/>
        </p:nvSpPr>
        <p:spPr>
          <a:xfrm>
            <a:off x="-114750" y="-34150"/>
            <a:ext cx="9838800" cy="548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8"/>
          <p:cNvSpPr/>
          <p:nvPr/>
        </p:nvSpPr>
        <p:spPr>
          <a:xfrm>
            <a:off x="-190950" y="118250"/>
            <a:ext cx="9838800" cy="3960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8"/>
          <p:cNvSpPr txBox="1"/>
          <p:nvPr>
            <p:ph type="title"/>
          </p:nvPr>
        </p:nvSpPr>
        <p:spPr>
          <a:xfrm>
            <a:off x="-152400" y="4550"/>
            <a:ext cx="8520600" cy="619800"/>
          </a:xfrm>
          <a:prstGeom prst="rect">
            <a:avLst/>
          </a:prstGeom>
        </p:spPr>
        <p:txBody>
          <a:bodyPr anchorCtr="0" anchor="b" bIns="91425" lIns="91425" spcFirstLastPara="1" rIns="91425" wrap="square" tIns="91425">
            <a:normAutofit/>
          </a:bodyPr>
          <a:lstStyle/>
          <a:p>
            <a:pPr indent="0" lvl="0" marL="457200" rtl="0" algn="l">
              <a:lnSpc>
                <a:spcPct val="115000"/>
              </a:lnSpc>
              <a:spcBef>
                <a:spcPts val="0"/>
              </a:spcBef>
              <a:spcAft>
                <a:spcPts val="1200"/>
              </a:spcAft>
              <a:buNone/>
            </a:pPr>
            <a:r>
              <a:rPr lang="en" sz="2400"/>
              <a:t>Commuter Behavior (Where is Everyone Going?)</a:t>
            </a:r>
            <a:endParaRPr sz="2400"/>
          </a:p>
        </p:txBody>
      </p:sp>
      <p:sp>
        <p:nvSpPr>
          <p:cNvPr id="200" name="Google Shape;200;p28"/>
          <p:cNvSpPr txBox="1"/>
          <p:nvPr/>
        </p:nvSpPr>
        <p:spPr>
          <a:xfrm>
            <a:off x="2494500" y="841225"/>
            <a:ext cx="4336800" cy="354000"/>
          </a:xfrm>
          <a:prstGeom prst="rect">
            <a:avLst/>
          </a:prstGeom>
          <a:solidFill>
            <a:srgbClr val="D9D9D9"/>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900">
                <a:solidFill>
                  <a:schemeClr val="dk1"/>
                </a:solidFill>
                <a:latin typeface="Source Code Pro"/>
                <a:ea typeface="Source Code Pro"/>
                <a:cs typeface="Source Code Pro"/>
                <a:sym typeface="Source Code Pro"/>
              </a:rPr>
              <a:t>Step 1</a:t>
            </a:r>
            <a:r>
              <a:rPr lang="en" sz="900">
                <a:solidFill>
                  <a:schemeClr val="dk1"/>
                </a:solidFill>
                <a:latin typeface="Source Code Pro"/>
                <a:ea typeface="Source Code Pro"/>
                <a:cs typeface="Source Code Pro"/>
                <a:sym typeface="Source Code Pro"/>
              </a:rPr>
              <a:t>:</a:t>
            </a:r>
            <a:r>
              <a:rPr lang="en" sz="900">
                <a:solidFill>
                  <a:srgbClr val="999999"/>
                </a:solidFill>
                <a:latin typeface="Source Code Pro"/>
                <a:ea typeface="Source Code Pro"/>
                <a:cs typeface="Source Code Pro"/>
                <a:sym typeface="Source Code Pro"/>
              </a:rPr>
              <a:t> </a:t>
            </a:r>
            <a:r>
              <a:rPr lang="en" sz="900">
                <a:solidFill>
                  <a:schemeClr val="dk1"/>
                </a:solidFill>
                <a:latin typeface="Source Code Pro"/>
                <a:ea typeface="Source Code Pro"/>
                <a:cs typeface="Source Code Pro"/>
                <a:sym typeface="Source Code Pro"/>
              </a:rPr>
              <a:t> First, we gathered out TOTAL COUNTS per LOCATION…</a:t>
            </a:r>
            <a:endParaRPr sz="9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900">
              <a:solidFill>
                <a:srgbClr val="999999"/>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9"/>
          <p:cNvSpPr txBox="1"/>
          <p:nvPr/>
        </p:nvSpPr>
        <p:spPr>
          <a:xfrm>
            <a:off x="152700" y="2619978"/>
            <a:ext cx="3255000" cy="24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Top 25 Pick-Up-Location to Destination Relationships</a:t>
            </a:r>
            <a:endParaRPr sz="800"/>
          </a:p>
          <a:p>
            <a:pPr indent="0" lvl="0" marL="0" rtl="0" algn="l">
              <a:spcBef>
                <a:spcPts val="0"/>
              </a:spcBef>
              <a:spcAft>
                <a:spcPts val="0"/>
              </a:spcAft>
              <a:buNone/>
            </a:pPr>
            <a:r>
              <a:t/>
            </a:r>
            <a:endParaRPr sz="600"/>
          </a:p>
          <a:p>
            <a:pPr indent="0" lvl="0" marL="0" rtl="0" algn="l">
              <a:spcBef>
                <a:spcPts val="0"/>
              </a:spcBef>
              <a:spcAft>
                <a:spcPts val="0"/>
              </a:spcAft>
              <a:buNone/>
            </a:pPr>
            <a:r>
              <a:rPr lang="en" sz="550">
                <a:highlight>
                  <a:srgbClr val="FFFF00"/>
                </a:highlight>
              </a:rPr>
              <a:t>1- </a:t>
            </a:r>
            <a:r>
              <a:rPr b="1" lang="en" sz="550">
                <a:highlight>
                  <a:srgbClr val="FFFF00"/>
                </a:highlight>
              </a:rPr>
              <a:t>Haymarket Square</a:t>
            </a:r>
            <a:r>
              <a:rPr lang="en" sz="550">
                <a:highlight>
                  <a:srgbClr val="FFFF00"/>
                </a:highlight>
              </a:rPr>
              <a:t> to </a:t>
            </a:r>
            <a:r>
              <a:rPr b="1" lang="en" sz="550">
                <a:highlight>
                  <a:srgbClr val="FFFF00"/>
                </a:highlight>
              </a:rPr>
              <a:t>Financial District:</a:t>
            </a:r>
            <a:r>
              <a:rPr lang="en" sz="550">
                <a:highlight>
                  <a:srgbClr val="FFFF00"/>
                </a:highlight>
              </a:rPr>
              <a:t> 3926</a:t>
            </a:r>
            <a:endParaRPr sz="550">
              <a:highlight>
                <a:srgbClr val="FFFF00"/>
              </a:highlight>
            </a:endParaRPr>
          </a:p>
          <a:p>
            <a:pPr indent="0" lvl="0" marL="0" rtl="0" algn="l">
              <a:spcBef>
                <a:spcPts val="0"/>
              </a:spcBef>
              <a:spcAft>
                <a:spcPts val="0"/>
              </a:spcAft>
              <a:buNone/>
            </a:pPr>
            <a:r>
              <a:rPr lang="en" sz="550">
                <a:highlight>
                  <a:srgbClr val="FFFF00"/>
                </a:highlight>
              </a:rPr>
              <a:t>2- North End to </a:t>
            </a:r>
            <a:r>
              <a:rPr b="1" lang="en" sz="550">
                <a:highlight>
                  <a:srgbClr val="FFFF00"/>
                </a:highlight>
              </a:rPr>
              <a:t>Beacon Hill:</a:t>
            </a:r>
            <a:r>
              <a:rPr lang="en" sz="550">
                <a:highlight>
                  <a:srgbClr val="FFFF00"/>
                </a:highlight>
              </a:rPr>
              <a:t> 3819</a:t>
            </a:r>
            <a:endParaRPr sz="550">
              <a:highlight>
                <a:srgbClr val="FFFF00"/>
              </a:highlight>
            </a:endParaRPr>
          </a:p>
          <a:p>
            <a:pPr indent="0" lvl="0" marL="0" rtl="0" algn="l">
              <a:spcBef>
                <a:spcPts val="0"/>
              </a:spcBef>
              <a:spcAft>
                <a:spcPts val="0"/>
              </a:spcAft>
              <a:buNone/>
            </a:pPr>
            <a:r>
              <a:rPr lang="en" sz="550">
                <a:highlight>
                  <a:srgbClr val="FFFF00"/>
                </a:highlight>
              </a:rPr>
              <a:t>3- South Station to </a:t>
            </a:r>
            <a:r>
              <a:rPr b="1" lang="en" sz="550">
                <a:highlight>
                  <a:srgbClr val="FFFF00"/>
                </a:highlight>
              </a:rPr>
              <a:t>Financial District:</a:t>
            </a:r>
            <a:r>
              <a:rPr lang="en" sz="550">
                <a:highlight>
                  <a:srgbClr val="FFFF00"/>
                </a:highlight>
              </a:rPr>
              <a:t> 3789</a:t>
            </a:r>
            <a:endParaRPr sz="550">
              <a:highlight>
                <a:srgbClr val="FFFF00"/>
              </a:highlight>
            </a:endParaRPr>
          </a:p>
          <a:p>
            <a:pPr indent="0" lvl="0" marL="0" rtl="0" algn="l">
              <a:spcBef>
                <a:spcPts val="0"/>
              </a:spcBef>
              <a:spcAft>
                <a:spcPts val="0"/>
              </a:spcAft>
              <a:buNone/>
            </a:pPr>
            <a:r>
              <a:rPr lang="en" sz="550">
                <a:highlight>
                  <a:srgbClr val="FFFF00"/>
                </a:highlight>
              </a:rPr>
              <a:t>4- Theatre District to </a:t>
            </a:r>
            <a:r>
              <a:rPr b="1" lang="en" sz="550">
                <a:highlight>
                  <a:srgbClr val="FFFF00"/>
                </a:highlight>
              </a:rPr>
              <a:t>Back Bay</a:t>
            </a:r>
            <a:r>
              <a:rPr lang="en" sz="550">
                <a:highlight>
                  <a:srgbClr val="FFFF00"/>
                </a:highlight>
              </a:rPr>
              <a:t>: 3778</a:t>
            </a:r>
            <a:endParaRPr sz="550">
              <a:highlight>
                <a:srgbClr val="FFFF00"/>
              </a:highlight>
            </a:endParaRPr>
          </a:p>
          <a:p>
            <a:pPr indent="0" lvl="0" marL="0" rtl="0" algn="l">
              <a:spcBef>
                <a:spcPts val="0"/>
              </a:spcBef>
              <a:spcAft>
                <a:spcPts val="0"/>
              </a:spcAft>
              <a:buNone/>
            </a:pPr>
            <a:r>
              <a:rPr lang="en" sz="550">
                <a:highlight>
                  <a:srgbClr val="FFFF00"/>
                </a:highlight>
              </a:rPr>
              <a:t>5- </a:t>
            </a:r>
            <a:r>
              <a:rPr b="1" lang="en" sz="550">
                <a:highlight>
                  <a:srgbClr val="FFFF00"/>
                </a:highlight>
              </a:rPr>
              <a:t>Financial District </a:t>
            </a:r>
            <a:r>
              <a:rPr lang="en" sz="550">
                <a:highlight>
                  <a:srgbClr val="FFFF00"/>
                </a:highlight>
              </a:rPr>
              <a:t>to </a:t>
            </a:r>
            <a:r>
              <a:rPr b="1" lang="en" sz="550">
                <a:highlight>
                  <a:srgbClr val="FFFF00"/>
                </a:highlight>
              </a:rPr>
              <a:t>Haymarket Square</a:t>
            </a:r>
            <a:r>
              <a:rPr lang="en" sz="550">
                <a:highlight>
                  <a:srgbClr val="FFFF00"/>
                </a:highlight>
              </a:rPr>
              <a:t>: 3639</a:t>
            </a:r>
            <a:endParaRPr sz="550">
              <a:highlight>
                <a:srgbClr val="FFFF00"/>
              </a:highlight>
            </a:endParaRPr>
          </a:p>
          <a:p>
            <a:pPr indent="0" lvl="0" marL="0" rtl="0" algn="l">
              <a:spcBef>
                <a:spcPts val="0"/>
              </a:spcBef>
              <a:spcAft>
                <a:spcPts val="0"/>
              </a:spcAft>
              <a:buNone/>
            </a:pPr>
            <a:r>
              <a:rPr lang="en" sz="550">
                <a:highlight>
                  <a:srgbClr val="FFFF00"/>
                </a:highlight>
              </a:rPr>
              <a:t>6- Northeastern University to </a:t>
            </a:r>
            <a:r>
              <a:rPr b="1" lang="en" sz="550">
                <a:highlight>
                  <a:srgbClr val="FFFF00"/>
                </a:highlight>
              </a:rPr>
              <a:t>Back Bay</a:t>
            </a:r>
            <a:r>
              <a:rPr lang="en" sz="550">
                <a:highlight>
                  <a:srgbClr val="FFFF00"/>
                </a:highlight>
              </a:rPr>
              <a:t>: 3605</a:t>
            </a:r>
            <a:endParaRPr sz="550">
              <a:highlight>
                <a:srgbClr val="FFFF00"/>
              </a:highlight>
            </a:endParaRPr>
          </a:p>
          <a:p>
            <a:pPr indent="0" lvl="0" marL="0" rtl="0" algn="l">
              <a:spcBef>
                <a:spcPts val="0"/>
              </a:spcBef>
              <a:spcAft>
                <a:spcPts val="0"/>
              </a:spcAft>
              <a:buNone/>
            </a:pPr>
            <a:r>
              <a:rPr lang="en" sz="550">
                <a:highlight>
                  <a:srgbClr val="FFFF00"/>
                </a:highlight>
              </a:rPr>
              <a:t>7- Fenway to West End: 3593</a:t>
            </a:r>
            <a:endParaRPr sz="550">
              <a:highlight>
                <a:srgbClr val="FFFF00"/>
              </a:highlight>
            </a:endParaRPr>
          </a:p>
          <a:p>
            <a:pPr indent="0" lvl="0" marL="0" rtl="0" algn="l">
              <a:spcBef>
                <a:spcPts val="0"/>
              </a:spcBef>
              <a:spcAft>
                <a:spcPts val="0"/>
              </a:spcAft>
              <a:buNone/>
            </a:pPr>
            <a:r>
              <a:rPr lang="en" sz="550">
                <a:highlight>
                  <a:srgbClr val="FFFF00"/>
                </a:highlight>
              </a:rPr>
              <a:t>8- Northeastern University to </a:t>
            </a:r>
            <a:r>
              <a:rPr b="1" lang="en" sz="550">
                <a:highlight>
                  <a:srgbClr val="FFFF00"/>
                </a:highlight>
              </a:rPr>
              <a:t>Beacon Hill:</a:t>
            </a:r>
            <a:r>
              <a:rPr lang="en" sz="550">
                <a:highlight>
                  <a:srgbClr val="FFFF00"/>
                </a:highlight>
              </a:rPr>
              <a:t> 3599</a:t>
            </a:r>
            <a:endParaRPr sz="550">
              <a:highlight>
                <a:srgbClr val="FFFF00"/>
              </a:highlight>
            </a:endParaRPr>
          </a:p>
          <a:p>
            <a:pPr indent="0" lvl="0" marL="0" rtl="0" algn="l">
              <a:spcBef>
                <a:spcPts val="0"/>
              </a:spcBef>
              <a:spcAft>
                <a:spcPts val="0"/>
              </a:spcAft>
              <a:buNone/>
            </a:pPr>
            <a:r>
              <a:rPr lang="en" sz="550">
                <a:highlight>
                  <a:srgbClr val="FFFF00"/>
                </a:highlight>
              </a:rPr>
              <a:t>9- </a:t>
            </a:r>
            <a:r>
              <a:rPr b="1" lang="en" sz="550">
                <a:highlight>
                  <a:srgbClr val="FFFF00"/>
                </a:highlight>
              </a:rPr>
              <a:t>Beacon Hill</a:t>
            </a:r>
            <a:r>
              <a:rPr lang="en" sz="550">
                <a:highlight>
                  <a:srgbClr val="FFFF00"/>
                </a:highlight>
              </a:rPr>
              <a:t> to North End: 3670</a:t>
            </a:r>
            <a:endParaRPr sz="550">
              <a:highlight>
                <a:srgbClr val="FFFF00"/>
              </a:highlight>
            </a:endParaRPr>
          </a:p>
          <a:p>
            <a:pPr indent="0" lvl="0" marL="0" rtl="0" algn="l">
              <a:spcBef>
                <a:spcPts val="0"/>
              </a:spcBef>
              <a:spcAft>
                <a:spcPts val="0"/>
              </a:spcAft>
              <a:buNone/>
            </a:pPr>
            <a:r>
              <a:rPr lang="en" sz="550">
                <a:highlight>
                  <a:srgbClr val="FFFF00"/>
                </a:highlight>
              </a:rPr>
              <a:t>10- Theatre District to South Station: 3670</a:t>
            </a:r>
            <a:endParaRPr sz="550">
              <a:highlight>
                <a:srgbClr val="FFFF00"/>
              </a:highlight>
            </a:endParaRPr>
          </a:p>
          <a:p>
            <a:pPr indent="0" lvl="0" marL="0" rtl="0" algn="l">
              <a:spcBef>
                <a:spcPts val="0"/>
              </a:spcBef>
              <a:spcAft>
                <a:spcPts val="0"/>
              </a:spcAft>
              <a:buNone/>
            </a:pPr>
            <a:r>
              <a:rPr lang="en" sz="550">
                <a:solidFill>
                  <a:srgbClr val="999999"/>
                </a:solidFill>
              </a:rPr>
              <a:t>11- West End to Boston University: 3684</a:t>
            </a:r>
            <a:endParaRPr sz="550">
              <a:solidFill>
                <a:srgbClr val="999999"/>
              </a:solidFill>
            </a:endParaRPr>
          </a:p>
          <a:p>
            <a:pPr indent="0" lvl="0" marL="0" rtl="0" algn="l">
              <a:spcBef>
                <a:spcPts val="0"/>
              </a:spcBef>
              <a:spcAft>
                <a:spcPts val="0"/>
              </a:spcAft>
              <a:buNone/>
            </a:pPr>
            <a:r>
              <a:rPr lang="en" sz="550">
                <a:solidFill>
                  <a:srgbClr val="999999"/>
                </a:solidFill>
              </a:rPr>
              <a:t>12- North End to Back Bay: 3577</a:t>
            </a:r>
            <a:endParaRPr sz="550">
              <a:solidFill>
                <a:srgbClr val="999999"/>
              </a:solidFill>
            </a:endParaRPr>
          </a:p>
          <a:p>
            <a:pPr indent="0" lvl="0" marL="0" rtl="0" algn="l">
              <a:spcBef>
                <a:spcPts val="0"/>
              </a:spcBef>
              <a:spcAft>
                <a:spcPts val="0"/>
              </a:spcAft>
              <a:buNone/>
            </a:pPr>
            <a:r>
              <a:rPr lang="en" sz="550">
                <a:solidFill>
                  <a:srgbClr val="999999"/>
                </a:solidFill>
              </a:rPr>
              <a:t>13- Northeastern University to Financial District: 3654</a:t>
            </a:r>
            <a:endParaRPr sz="550">
              <a:solidFill>
                <a:srgbClr val="999999"/>
              </a:solidFill>
            </a:endParaRPr>
          </a:p>
          <a:p>
            <a:pPr indent="0" lvl="0" marL="0" rtl="0" algn="l">
              <a:spcBef>
                <a:spcPts val="0"/>
              </a:spcBef>
              <a:spcAft>
                <a:spcPts val="0"/>
              </a:spcAft>
              <a:buNone/>
            </a:pPr>
            <a:r>
              <a:rPr lang="en" sz="550">
                <a:solidFill>
                  <a:srgbClr val="999999"/>
                </a:solidFill>
              </a:rPr>
              <a:t>14- Theatre District to Haymarket Square: 3610</a:t>
            </a:r>
            <a:endParaRPr sz="550">
              <a:solidFill>
                <a:srgbClr val="999999"/>
              </a:solidFill>
            </a:endParaRPr>
          </a:p>
          <a:p>
            <a:pPr indent="0" lvl="0" marL="0" rtl="0" algn="l">
              <a:spcBef>
                <a:spcPts val="0"/>
              </a:spcBef>
              <a:spcAft>
                <a:spcPts val="0"/>
              </a:spcAft>
              <a:buNone/>
            </a:pPr>
            <a:r>
              <a:rPr lang="en" sz="550">
                <a:solidFill>
                  <a:srgbClr val="999999"/>
                </a:solidFill>
              </a:rPr>
              <a:t>15- Haymarket Square to Back Bay: 3612</a:t>
            </a:r>
            <a:endParaRPr sz="550">
              <a:solidFill>
                <a:srgbClr val="999999"/>
              </a:solidFill>
            </a:endParaRPr>
          </a:p>
          <a:p>
            <a:pPr indent="0" lvl="0" marL="0" rtl="0" algn="l">
              <a:spcBef>
                <a:spcPts val="0"/>
              </a:spcBef>
              <a:spcAft>
                <a:spcPts val="0"/>
              </a:spcAft>
              <a:buNone/>
            </a:pPr>
            <a:r>
              <a:rPr lang="en" sz="550">
                <a:solidFill>
                  <a:srgbClr val="999999"/>
                </a:solidFill>
              </a:rPr>
              <a:t>16- Northeastern University to Theatre District: 3530</a:t>
            </a:r>
            <a:endParaRPr sz="550">
              <a:solidFill>
                <a:srgbClr val="999999"/>
              </a:solidFill>
            </a:endParaRPr>
          </a:p>
          <a:p>
            <a:pPr indent="0" lvl="0" marL="0" rtl="0" algn="l">
              <a:spcBef>
                <a:spcPts val="0"/>
              </a:spcBef>
              <a:spcAft>
                <a:spcPts val="0"/>
              </a:spcAft>
              <a:buNone/>
            </a:pPr>
            <a:r>
              <a:rPr lang="en" sz="550">
                <a:solidFill>
                  <a:srgbClr val="999999"/>
                </a:solidFill>
              </a:rPr>
              <a:t>17- West End to Northeastern University: 3530</a:t>
            </a:r>
            <a:endParaRPr sz="550">
              <a:solidFill>
                <a:srgbClr val="999999"/>
              </a:solidFill>
            </a:endParaRPr>
          </a:p>
          <a:p>
            <a:pPr indent="0" lvl="0" marL="0" rtl="0" algn="l">
              <a:spcBef>
                <a:spcPts val="0"/>
              </a:spcBef>
              <a:spcAft>
                <a:spcPts val="0"/>
              </a:spcAft>
              <a:buNone/>
            </a:pPr>
            <a:r>
              <a:rPr lang="en" sz="550">
                <a:solidFill>
                  <a:srgbClr val="999999"/>
                </a:solidFill>
              </a:rPr>
              <a:t>18- Fenway to Financial District: 3546</a:t>
            </a:r>
            <a:endParaRPr sz="550">
              <a:solidFill>
                <a:srgbClr val="999999"/>
              </a:solidFill>
            </a:endParaRPr>
          </a:p>
          <a:p>
            <a:pPr indent="0" lvl="0" marL="0" rtl="0" algn="l">
              <a:spcBef>
                <a:spcPts val="0"/>
              </a:spcBef>
              <a:spcAft>
                <a:spcPts val="0"/>
              </a:spcAft>
              <a:buNone/>
            </a:pPr>
            <a:r>
              <a:rPr lang="en" sz="550">
                <a:solidFill>
                  <a:srgbClr val="999999"/>
                </a:solidFill>
              </a:rPr>
              <a:t>19- Beacon Hill to Northeastern University: 3517</a:t>
            </a:r>
            <a:endParaRPr sz="550">
              <a:solidFill>
                <a:srgbClr val="999999"/>
              </a:solidFill>
            </a:endParaRPr>
          </a:p>
          <a:p>
            <a:pPr indent="0" lvl="0" marL="0" rtl="0" algn="l">
              <a:spcBef>
                <a:spcPts val="0"/>
              </a:spcBef>
              <a:spcAft>
                <a:spcPts val="0"/>
              </a:spcAft>
              <a:buNone/>
            </a:pPr>
            <a:r>
              <a:rPr lang="en" sz="550">
                <a:solidFill>
                  <a:srgbClr val="999999"/>
                </a:solidFill>
              </a:rPr>
              <a:t>20- Boston University to West End: 3663</a:t>
            </a:r>
            <a:endParaRPr sz="550">
              <a:solidFill>
                <a:srgbClr val="999999"/>
              </a:solidFill>
            </a:endParaRPr>
          </a:p>
          <a:p>
            <a:pPr indent="0" lvl="0" marL="0" rtl="0" algn="l">
              <a:spcBef>
                <a:spcPts val="0"/>
              </a:spcBef>
              <a:spcAft>
                <a:spcPts val="0"/>
              </a:spcAft>
              <a:buNone/>
            </a:pPr>
            <a:r>
              <a:rPr lang="en" sz="550">
                <a:solidFill>
                  <a:srgbClr val="999999"/>
                </a:solidFill>
              </a:rPr>
              <a:t>21- Fenway to North Station: 3672</a:t>
            </a:r>
            <a:endParaRPr sz="550">
              <a:solidFill>
                <a:srgbClr val="999999"/>
              </a:solidFill>
            </a:endParaRPr>
          </a:p>
          <a:p>
            <a:pPr indent="0" lvl="0" marL="0" rtl="0" algn="l">
              <a:spcBef>
                <a:spcPts val="0"/>
              </a:spcBef>
              <a:spcAft>
                <a:spcPts val="0"/>
              </a:spcAft>
              <a:buNone/>
            </a:pPr>
            <a:r>
              <a:rPr lang="en" sz="550">
                <a:solidFill>
                  <a:srgbClr val="999999"/>
                </a:solidFill>
              </a:rPr>
              <a:t>22- Theatre District to Boston University: 3587</a:t>
            </a:r>
            <a:endParaRPr sz="550">
              <a:solidFill>
                <a:srgbClr val="999999"/>
              </a:solidFill>
            </a:endParaRPr>
          </a:p>
          <a:p>
            <a:pPr indent="0" lvl="0" marL="0" rtl="0" algn="l">
              <a:spcBef>
                <a:spcPts val="0"/>
              </a:spcBef>
              <a:spcAft>
                <a:spcPts val="0"/>
              </a:spcAft>
              <a:buNone/>
            </a:pPr>
            <a:r>
              <a:rPr lang="en" sz="550">
                <a:solidFill>
                  <a:srgbClr val="999999"/>
                </a:solidFill>
              </a:rPr>
              <a:t>23- Fenway to Beacon Hill: 3342</a:t>
            </a:r>
            <a:endParaRPr sz="550">
              <a:solidFill>
                <a:srgbClr val="999999"/>
              </a:solidFill>
            </a:endParaRPr>
          </a:p>
          <a:p>
            <a:pPr indent="0" lvl="0" marL="0" rtl="0" algn="l">
              <a:spcBef>
                <a:spcPts val="0"/>
              </a:spcBef>
              <a:spcAft>
                <a:spcPts val="0"/>
              </a:spcAft>
              <a:buNone/>
            </a:pPr>
            <a:r>
              <a:rPr lang="en" sz="550">
                <a:solidFill>
                  <a:srgbClr val="999999"/>
                </a:solidFill>
              </a:rPr>
              <a:t>24- South Station to Theatre District: 3738</a:t>
            </a:r>
            <a:endParaRPr sz="550">
              <a:solidFill>
                <a:srgbClr val="999999"/>
              </a:solidFill>
            </a:endParaRPr>
          </a:p>
          <a:p>
            <a:pPr indent="0" lvl="0" marL="0" rtl="0" algn="l">
              <a:spcBef>
                <a:spcPts val="0"/>
              </a:spcBef>
              <a:spcAft>
                <a:spcPts val="0"/>
              </a:spcAft>
              <a:buNone/>
            </a:pPr>
            <a:r>
              <a:rPr lang="en" sz="550">
                <a:solidFill>
                  <a:srgbClr val="999999"/>
                </a:solidFill>
              </a:rPr>
              <a:t>25- South Station to North Station: 3385</a:t>
            </a:r>
            <a:endParaRPr sz="550">
              <a:solidFill>
                <a:srgbClr val="999999"/>
              </a:solidFill>
            </a:endParaRPr>
          </a:p>
          <a:p>
            <a:pPr indent="0" lvl="0" marL="0" rtl="0" algn="l">
              <a:spcBef>
                <a:spcPts val="0"/>
              </a:spcBef>
              <a:spcAft>
                <a:spcPts val="0"/>
              </a:spcAft>
              <a:buNone/>
            </a:pPr>
            <a:r>
              <a:t/>
            </a:r>
            <a:endParaRPr sz="550"/>
          </a:p>
          <a:p>
            <a:pPr indent="0" lvl="0" marL="0" rtl="0" algn="l">
              <a:spcBef>
                <a:spcPts val="0"/>
              </a:spcBef>
              <a:spcAft>
                <a:spcPts val="0"/>
              </a:spcAft>
              <a:buNone/>
            </a:pPr>
            <a:r>
              <a:t/>
            </a:r>
            <a:endParaRPr sz="600"/>
          </a:p>
        </p:txBody>
      </p:sp>
      <p:sp>
        <p:nvSpPr>
          <p:cNvPr id="206" name="Google Shape;206;p29"/>
          <p:cNvSpPr txBox="1"/>
          <p:nvPr/>
        </p:nvSpPr>
        <p:spPr>
          <a:xfrm>
            <a:off x="0" y="0"/>
            <a:ext cx="9144000" cy="354000"/>
          </a:xfrm>
          <a:prstGeom prst="rect">
            <a:avLst/>
          </a:prstGeom>
          <a:solidFill>
            <a:srgbClr val="D9D9D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1"/>
                </a:solidFill>
                <a:latin typeface="Source Code Pro"/>
                <a:ea typeface="Source Code Pro"/>
                <a:cs typeface="Source Code Pro"/>
                <a:sym typeface="Source Code Pro"/>
              </a:rPr>
              <a:t>LOCATION // </a:t>
            </a:r>
            <a:r>
              <a:rPr b="1" lang="en" sz="1100">
                <a:solidFill>
                  <a:schemeClr val="dk1"/>
                </a:solidFill>
                <a:latin typeface="Source Code Pro"/>
                <a:ea typeface="Source Code Pro"/>
                <a:cs typeface="Source Code Pro"/>
                <a:sym typeface="Source Code Pro"/>
              </a:rPr>
              <a:t>WHERE</a:t>
            </a:r>
            <a:r>
              <a:rPr lang="en" sz="1100">
                <a:solidFill>
                  <a:schemeClr val="dk1"/>
                </a:solidFill>
                <a:latin typeface="Source Code Pro"/>
                <a:ea typeface="Source Code Pro"/>
                <a:cs typeface="Source Code Pro"/>
                <a:sym typeface="Source Code Pro"/>
              </a:rPr>
              <a:t> is everyone going ?</a:t>
            </a:r>
            <a:endParaRPr sz="1600">
              <a:solidFill>
                <a:schemeClr val="dk1"/>
              </a:solidFill>
              <a:latin typeface="Source Code Pro"/>
              <a:ea typeface="Source Code Pro"/>
              <a:cs typeface="Source Code Pro"/>
              <a:sym typeface="Source Code Pro"/>
            </a:endParaRPr>
          </a:p>
        </p:txBody>
      </p:sp>
      <p:pic>
        <p:nvPicPr>
          <p:cNvPr id="207" name="Google Shape;207;p29"/>
          <p:cNvPicPr preferRelativeResize="0"/>
          <p:nvPr/>
        </p:nvPicPr>
        <p:blipFill>
          <a:blip r:embed="rId3">
            <a:alphaModFix/>
          </a:blip>
          <a:stretch>
            <a:fillRect/>
          </a:stretch>
        </p:blipFill>
        <p:spPr>
          <a:xfrm>
            <a:off x="3206425" y="506400"/>
            <a:ext cx="5818328" cy="4637100"/>
          </a:xfrm>
          <a:prstGeom prst="rect">
            <a:avLst/>
          </a:prstGeom>
          <a:noFill/>
          <a:ln>
            <a:noFill/>
          </a:ln>
        </p:spPr>
      </p:pic>
      <p:sp>
        <p:nvSpPr>
          <p:cNvPr id="208" name="Google Shape;208;p29"/>
          <p:cNvSpPr txBox="1"/>
          <p:nvPr/>
        </p:nvSpPr>
        <p:spPr>
          <a:xfrm>
            <a:off x="313350" y="506550"/>
            <a:ext cx="2829000" cy="20775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chemeClr val="dk1"/>
                </a:solidFill>
                <a:latin typeface="Source Code Pro"/>
                <a:ea typeface="Source Code Pro"/>
                <a:cs typeface="Source Code Pro"/>
                <a:sym typeface="Source Code Pro"/>
              </a:rPr>
              <a:t>Step 2</a:t>
            </a:r>
            <a:r>
              <a:rPr lang="en" sz="800">
                <a:solidFill>
                  <a:schemeClr val="dk1"/>
                </a:solidFill>
                <a:latin typeface="Source Code Pro"/>
                <a:ea typeface="Source Code Pro"/>
                <a:cs typeface="Source Code Pro"/>
                <a:sym typeface="Source Code Pro"/>
              </a:rPr>
              <a:t>: Produce a Heatmap of the relationship of </a:t>
            </a:r>
            <a:r>
              <a:rPr b="1" lang="en" sz="800">
                <a:solidFill>
                  <a:schemeClr val="dk1"/>
                </a:solidFill>
                <a:latin typeface="Source Code Pro"/>
                <a:ea typeface="Source Code Pro"/>
                <a:cs typeface="Source Code Pro"/>
                <a:sym typeface="Source Code Pro"/>
              </a:rPr>
              <a:t>Pick Up Location to Destinations.</a:t>
            </a:r>
            <a:r>
              <a:rPr lang="en" sz="800">
                <a:solidFill>
                  <a:schemeClr val="dk1"/>
                </a:solidFill>
                <a:latin typeface="Source Code Pro"/>
                <a:ea typeface="Source Code Pro"/>
                <a:cs typeface="Source Code Pro"/>
                <a:sym typeface="Source Code Pro"/>
              </a:rPr>
              <a:t> </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800">
                <a:solidFill>
                  <a:schemeClr val="dk1"/>
                </a:solidFill>
                <a:latin typeface="Source Code Pro"/>
                <a:ea typeface="Source Code Pro"/>
                <a:cs typeface="Source Code Pro"/>
                <a:sym typeface="Source Code Pro"/>
              </a:rPr>
              <a:t>Analysis:</a:t>
            </a:r>
            <a:r>
              <a:rPr lang="en" sz="800">
                <a:solidFill>
                  <a:srgbClr val="999999"/>
                </a:solidFill>
                <a:latin typeface="Source Code Pro"/>
                <a:ea typeface="Source Code Pro"/>
                <a:cs typeface="Source Code Pro"/>
                <a:sym typeface="Source Code Pro"/>
              </a:rPr>
              <a:t> </a:t>
            </a:r>
            <a:r>
              <a:rPr lang="en" sz="800">
                <a:solidFill>
                  <a:schemeClr val="dk1"/>
                </a:solidFill>
                <a:latin typeface="Source Code Pro"/>
                <a:ea typeface="Source Code Pro"/>
                <a:cs typeface="Source Code Pro"/>
                <a:sym typeface="Source Code Pro"/>
              </a:rPr>
              <a:t> Looking in the Top 10 Pick-Up Location to Destination Relationships, we see a few Locations begin to emerge…</a:t>
            </a:r>
            <a:br>
              <a:rPr lang="en" sz="800">
                <a:solidFill>
                  <a:schemeClr val="dk1"/>
                </a:solidFill>
                <a:latin typeface="Source Code Pro"/>
                <a:ea typeface="Source Code Pro"/>
                <a:cs typeface="Source Code Pro"/>
                <a:sym typeface="Source Code Pro"/>
              </a:rPr>
            </a:br>
            <a:br>
              <a:rPr lang="en" sz="800">
                <a:solidFill>
                  <a:schemeClr val="dk1"/>
                </a:solidFill>
                <a:latin typeface="Source Code Pro"/>
                <a:ea typeface="Source Code Pro"/>
                <a:cs typeface="Source Code Pro"/>
                <a:sym typeface="Source Code Pro"/>
              </a:rPr>
            </a:br>
            <a:r>
              <a:rPr lang="en" sz="800">
                <a:solidFill>
                  <a:schemeClr val="dk1"/>
                </a:solidFill>
                <a:latin typeface="Source Code Pro"/>
                <a:ea typeface="Source Code Pro"/>
                <a:cs typeface="Source Code Pro"/>
                <a:sym typeface="Source Code Pro"/>
              </a:rPr>
              <a:t>-Haymarket Square ( 2x in Top 10 )</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800">
                <a:solidFill>
                  <a:schemeClr val="dk1"/>
                </a:solidFill>
                <a:latin typeface="Source Code Pro"/>
                <a:ea typeface="Source Code Pro"/>
                <a:cs typeface="Source Code Pro"/>
                <a:sym typeface="Source Code Pro"/>
              </a:rPr>
              <a:t>-Financial District ( 2x in Top 10 )</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800">
                <a:solidFill>
                  <a:schemeClr val="dk1"/>
                </a:solidFill>
                <a:latin typeface="Source Code Pro"/>
                <a:ea typeface="Source Code Pro"/>
                <a:cs typeface="Source Code Pro"/>
                <a:sym typeface="Source Code Pro"/>
              </a:rPr>
              <a:t>-Back Bay ( 2x in Top 10 )</a:t>
            </a:r>
            <a:br>
              <a:rPr lang="en" sz="800">
                <a:solidFill>
                  <a:schemeClr val="dk1"/>
                </a:solidFill>
                <a:latin typeface="Source Code Pro"/>
                <a:ea typeface="Source Code Pro"/>
                <a:cs typeface="Source Code Pro"/>
                <a:sym typeface="Source Code Pro"/>
              </a:rPr>
            </a:br>
            <a:r>
              <a:rPr lang="en" sz="800">
                <a:solidFill>
                  <a:schemeClr val="dk1"/>
                </a:solidFill>
                <a:latin typeface="Source Code Pro"/>
                <a:ea typeface="Source Code Pro"/>
                <a:cs typeface="Source Code Pro"/>
                <a:sym typeface="Source Code Pro"/>
              </a:rPr>
              <a:t>-Beacon Hill ( 3x in Top 10 )</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800">
                <a:solidFill>
                  <a:schemeClr val="dk1"/>
                </a:solidFill>
                <a:latin typeface="Source Code Pro"/>
                <a:ea typeface="Source Code Pro"/>
                <a:cs typeface="Source Code Pro"/>
                <a:sym typeface="Source Code Pro"/>
              </a:rPr>
              <a:t>Next, in Step 3: …we plotted TOTAL LOCATION COUNTS to TOTAL REVENUE PER LOCATION…</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None/>
            </a:pPr>
            <a:r>
              <a:t/>
            </a:r>
            <a:endParaRPr sz="900">
              <a:solidFill>
                <a:srgbClr val="999999"/>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30"/>
          <p:cNvPicPr preferRelativeResize="0"/>
          <p:nvPr/>
        </p:nvPicPr>
        <p:blipFill>
          <a:blip r:embed="rId3">
            <a:alphaModFix/>
          </a:blip>
          <a:stretch>
            <a:fillRect/>
          </a:stretch>
        </p:blipFill>
        <p:spPr>
          <a:xfrm>
            <a:off x="76200" y="722550"/>
            <a:ext cx="6047400" cy="3608650"/>
          </a:xfrm>
          <a:prstGeom prst="rect">
            <a:avLst/>
          </a:prstGeom>
          <a:noFill/>
          <a:ln>
            <a:noFill/>
          </a:ln>
        </p:spPr>
      </p:pic>
      <p:sp>
        <p:nvSpPr>
          <p:cNvPr id="214" name="Google Shape;214;p30"/>
          <p:cNvSpPr txBox="1"/>
          <p:nvPr/>
        </p:nvSpPr>
        <p:spPr>
          <a:xfrm>
            <a:off x="5324750" y="3616500"/>
            <a:ext cx="1911900" cy="204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999999"/>
                </a:solidFill>
              </a:rPr>
              <a:t>Pick_Up_Locations and their Total Revenue </a:t>
            </a:r>
            <a:endParaRPr sz="700">
              <a:solidFill>
                <a:srgbClr val="999999"/>
              </a:solidFill>
            </a:endParaRPr>
          </a:p>
          <a:p>
            <a:pPr indent="0" lvl="0" marL="0" rtl="0" algn="l">
              <a:spcBef>
                <a:spcPts val="0"/>
              </a:spcBef>
              <a:spcAft>
                <a:spcPts val="0"/>
              </a:spcAft>
              <a:buNone/>
            </a:pPr>
            <a:r>
              <a:rPr lang="en" sz="700">
                <a:solidFill>
                  <a:srgbClr val="999999"/>
                </a:solidFill>
              </a:rPr>
              <a:t>1- Boston University: $364135.0 </a:t>
            </a:r>
            <a:endParaRPr sz="700">
              <a:solidFill>
                <a:srgbClr val="999999"/>
              </a:solidFill>
            </a:endParaRPr>
          </a:p>
          <a:p>
            <a:pPr indent="0" lvl="0" marL="0" rtl="0" algn="l">
              <a:spcBef>
                <a:spcPts val="0"/>
              </a:spcBef>
              <a:spcAft>
                <a:spcPts val="0"/>
              </a:spcAft>
              <a:buNone/>
            </a:pPr>
            <a:r>
              <a:rPr lang="en" sz="700">
                <a:solidFill>
                  <a:srgbClr val="999999"/>
                </a:solidFill>
              </a:rPr>
              <a:t>2- Fenway: $355545.0 </a:t>
            </a:r>
            <a:endParaRPr sz="700">
              <a:solidFill>
                <a:srgbClr val="999999"/>
              </a:solidFill>
            </a:endParaRPr>
          </a:p>
          <a:p>
            <a:pPr indent="0" lvl="0" marL="0" rtl="0" algn="l">
              <a:spcBef>
                <a:spcPts val="0"/>
              </a:spcBef>
              <a:spcAft>
                <a:spcPts val="0"/>
              </a:spcAft>
              <a:buNone/>
            </a:pPr>
            <a:r>
              <a:rPr lang="en" sz="700">
                <a:solidFill>
                  <a:srgbClr val="999999"/>
                </a:solidFill>
              </a:rPr>
              <a:t>3- Financial District: $352729.45 </a:t>
            </a:r>
            <a:endParaRPr sz="700">
              <a:solidFill>
                <a:srgbClr val="999999"/>
              </a:solidFill>
            </a:endParaRPr>
          </a:p>
          <a:p>
            <a:pPr indent="0" lvl="0" marL="0" rtl="0" algn="l">
              <a:spcBef>
                <a:spcPts val="0"/>
              </a:spcBef>
              <a:spcAft>
                <a:spcPts val="0"/>
              </a:spcAft>
              <a:buNone/>
            </a:pPr>
            <a:r>
              <a:rPr lang="en" sz="700">
                <a:solidFill>
                  <a:srgbClr val="999999"/>
                </a:solidFill>
              </a:rPr>
              <a:t>4- Northeastern University: $352192.0 </a:t>
            </a:r>
            <a:endParaRPr sz="700">
              <a:solidFill>
                <a:srgbClr val="999999"/>
              </a:solidFill>
            </a:endParaRPr>
          </a:p>
          <a:p>
            <a:pPr indent="0" lvl="0" marL="0" rtl="0" algn="l">
              <a:spcBef>
                <a:spcPts val="0"/>
              </a:spcBef>
              <a:spcAft>
                <a:spcPts val="0"/>
              </a:spcAft>
              <a:buNone/>
            </a:pPr>
            <a:r>
              <a:rPr lang="en" sz="700">
                <a:solidFill>
                  <a:srgbClr val="999999"/>
                </a:solidFill>
              </a:rPr>
              <a:t>5- Theatre District: $318737.85 </a:t>
            </a:r>
            <a:endParaRPr sz="700">
              <a:solidFill>
                <a:srgbClr val="999999"/>
              </a:solidFill>
            </a:endParaRPr>
          </a:p>
          <a:p>
            <a:pPr indent="0" lvl="0" marL="0" rtl="0" algn="l">
              <a:spcBef>
                <a:spcPts val="0"/>
              </a:spcBef>
              <a:spcAft>
                <a:spcPts val="0"/>
              </a:spcAft>
              <a:buNone/>
            </a:pPr>
            <a:r>
              <a:rPr lang="en" sz="700">
                <a:solidFill>
                  <a:srgbClr val="999999"/>
                </a:solidFill>
              </a:rPr>
              <a:t>6- North Station: $311110.5 </a:t>
            </a:r>
            <a:endParaRPr sz="700">
              <a:solidFill>
                <a:srgbClr val="999999"/>
              </a:solidFill>
            </a:endParaRPr>
          </a:p>
          <a:p>
            <a:pPr indent="0" lvl="0" marL="0" rtl="0" algn="l">
              <a:spcBef>
                <a:spcPts val="0"/>
              </a:spcBef>
              <a:spcAft>
                <a:spcPts val="0"/>
              </a:spcAft>
              <a:buNone/>
            </a:pPr>
            <a:r>
              <a:rPr lang="en" sz="700">
                <a:solidFill>
                  <a:srgbClr val="999999"/>
                </a:solidFill>
              </a:rPr>
              <a:t>7- Back Bay: $305955.0 </a:t>
            </a:r>
            <a:endParaRPr sz="700">
              <a:solidFill>
                <a:srgbClr val="999999"/>
              </a:solidFill>
            </a:endParaRPr>
          </a:p>
          <a:p>
            <a:pPr indent="0" lvl="0" marL="0" rtl="0" algn="l">
              <a:spcBef>
                <a:spcPts val="0"/>
              </a:spcBef>
              <a:spcAft>
                <a:spcPts val="0"/>
              </a:spcAft>
              <a:buNone/>
            </a:pPr>
            <a:r>
              <a:rPr lang="en" sz="700">
                <a:solidFill>
                  <a:srgbClr val="999999"/>
                </a:solidFill>
              </a:rPr>
              <a:t>8- South Station: $301651.5 </a:t>
            </a:r>
            <a:endParaRPr sz="700">
              <a:solidFill>
                <a:srgbClr val="999999"/>
              </a:solidFill>
            </a:endParaRPr>
          </a:p>
          <a:p>
            <a:pPr indent="0" lvl="0" marL="0" rtl="0" algn="l">
              <a:spcBef>
                <a:spcPts val="0"/>
              </a:spcBef>
              <a:spcAft>
                <a:spcPts val="0"/>
              </a:spcAft>
              <a:buNone/>
            </a:pPr>
            <a:r>
              <a:rPr lang="en" sz="700">
                <a:solidFill>
                  <a:srgbClr val="999999"/>
                </a:solidFill>
              </a:rPr>
              <a:t>9- Beacon Hill: $300966.0 </a:t>
            </a:r>
            <a:endParaRPr sz="700">
              <a:solidFill>
                <a:srgbClr val="999999"/>
              </a:solidFill>
            </a:endParaRPr>
          </a:p>
          <a:p>
            <a:pPr indent="0" lvl="0" marL="0" rtl="0" algn="l">
              <a:spcBef>
                <a:spcPts val="0"/>
              </a:spcBef>
              <a:spcAft>
                <a:spcPts val="0"/>
              </a:spcAft>
              <a:buNone/>
            </a:pPr>
            <a:r>
              <a:rPr lang="en" sz="700">
                <a:solidFill>
                  <a:srgbClr val="999999"/>
                </a:solidFill>
              </a:rPr>
              <a:t>10- West End: $309071.85 </a:t>
            </a:r>
            <a:endParaRPr sz="700">
              <a:solidFill>
                <a:srgbClr val="999999"/>
              </a:solidFill>
            </a:endParaRPr>
          </a:p>
          <a:p>
            <a:pPr indent="0" lvl="0" marL="0" rtl="0" algn="l">
              <a:spcBef>
                <a:spcPts val="0"/>
              </a:spcBef>
              <a:spcAft>
                <a:spcPts val="0"/>
              </a:spcAft>
              <a:buNone/>
            </a:pPr>
            <a:r>
              <a:rPr lang="en" sz="700">
                <a:solidFill>
                  <a:srgbClr val="999999"/>
                </a:solidFill>
              </a:rPr>
              <a:t>11- North End: $292112.0 </a:t>
            </a:r>
            <a:endParaRPr sz="700">
              <a:solidFill>
                <a:srgbClr val="999999"/>
              </a:solidFill>
            </a:endParaRPr>
          </a:p>
          <a:p>
            <a:pPr indent="0" lvl="0" marL="0" rtl="0" algn="l">
              <a:spcBef>
                <a:spcPts val="0"/>
              </a:spcBef>
              <a:spcAft>
                <a:spcPts val="0"/>
              </a:spcAft>
              <a:buNone/>
            </a:pPr>
            <a:r>
              <a:rPr lang="en" sz="700">
                <a:solidFill>
                  <a:srgbClr val="999999"/>
                </a:solidFill>
              </a:rPr>
              <a:t>12- Haymarket Square: $269013.0</a:t>
            </a:r>
            <a:endParaRPr sz="700">
              <a:solidFill>
                <a:srgbClr val="999999"/>
              </a:solidFill>
            </a:endParaRPr>
          </a:p>
          <a:p>
            <a:pPr indent="0" lvl="0" marL="0" rtl="0" algn="l">
              <a:spcBef>
                <a:spcPts val="0"/>
              </a:spcBef>
              <a:spcAft>
                <a:spcPts val="0"/>
              </a:spcAft>
              <a:buNone/>
            </a:pPr>
            <a:r>
              <a:t/>
            </a:r>
            <a:endParaRPr sz="900"/>
          </a:p>
          <a:p>
            <a:pPr indent="0" lvl="0" marL="0" rtl="0" algn="l">
              <a:spcBef>
                <a:spcPts val="0"/>
              </a:spcBef>
              <a:spcAft>
                <a:spcPts val="0"/>
              </a:spcAft>
              <a:buNone/>
            </a:pPr>
            <a:r>
              <a:t/>
            </a:r>
            <a:endParaRPr/>
          </a:p>
        </p:txBody>
      </p:sp>
      <p:sp>
        <p:nvSpPr>
          <p:cNvPr id="215" name="Google Shape;215;p30"/>
          <p:cNvSpPr txBox="1"/>
          <p:nvPr/>
        </p:nvSpPr>
        <p:spPr>
          <a:xfrm>
            <a:off x="6123600" y="465975"/>
            <a:ext cx="2869200" cy="30102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chemeClr val="dk1"/>
                </a:solidFill>
                <a:latin typeface="Source Code Pro"/>
                <a:ea typeface="Source Code Pro"/>
                <a:cs typeface="Source Code Pro"/>
                <a:sym typeface="Source Code Pro"/>
              </a:rPr>
              <a:t>Step 3: Plot </a:t>
            </a:r>
            <a:r>
              <a:rPr b="1" lang="en" sz="800">
                <a:solidFill>
                  <a:schemeClr val="dk1"/>
                </a:solidFill>
                <a:latin typeface="Source Code Pro"/>
                <a:ea typeface="Source Code Pro"/>
                <a:cs typeface="Source Code Pro"/>
                <a:sym typeface="Source Code Pro"/>
              </a:rPr>
              <a:t>Total Location Counts</a:t>
            </a:r>
            <a:r>
              <a:rPr lang="en" sz="800">
                <a:solidFill>
                  <a:schemeClr val="dk1"/>
                </a:solidFill>
                <a:latin typeface="Source Code Pro"/>
                <a:ea typeface="Source Code Pro"/>
                <a:cs typeface="Source Code Pro"/>
                <a:sym typeface="Source Code Pro"/>
              </a:rPr>
              <a:t> to </a:t>
            </a:r>
            <a:r>
              <a:rPr b="1" lang="en" sz="800">
                <a:solidFill>
                  <a:schemeClr val="dk1"/>
                </a:solidFill>
                <a:latin typeface="Source Code Pro"/>
                <a:ea typeface="Source Code Pro"/>
                <a:cs typeface="Source Code Pro"/>
                <a:sym typeface="Source Code Pro"/>
              </a:rPr>
              <a:t>Total Revenue Per Location</a:t>
            </a:r>
            <a:r>
              <a:rPr lang="en" sz="800">
                <a:solidFill>
                  <a:schemeClr val="dk1"/>
                </a:solidFill>
                <a:latin typeface="Source Code Pro"/>
                <a:ea typeface="Source Code Pro"/>
                <a:cs typeface="Source Code Pro"/>
                <a:sym typeface="Source Code Pro"/>
              </a:rPr>
              <a:t>…</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800">
                <a:solidFill>
                  <a:schemeClr val="dk1"/>
                </a:solidFill>
                <a:latin typeface="Source Code Pro"/>
                <a:ea typeface="Source Code Pro"/>
                <a:cs typeface="Source Code Pro"/>
                <a:sym typeface="Source Code Pro"/>
              </a:rPr>
              <a:t>Analysis:</a:t>
            </a:r>
            <a:r>
              <a:rPr lang="en" sz="800">
                <a:solidFill>
                  <a:srgbClr val="999999"/>
                </a:solidFill>
                <a:latin typeface="Source Code Pro"/>
                <a:ea typeface="Source Code Pro"/>
                <a:cs typeface="Source Code Pro"/>
                <a:sym typeface="Source Code Pro"/>
              </a:rPr>
              <a:t> </a:t>
            </a:r>
            <a:r>
              <a:rPr lang="en" sz="800">
                <a:solidFill>
                  <a:schemeClr val="dk1"/>
                </a:solidFill>
                <a:latin typeface="Source Code Pro"/>
                <a:ea typeface="Source Code Pro"/>
                <a:cs typeface="Source Code Pro"/>
                <a:sym typeface="Source Code Pro"/>
              </a:rPr>
              <a:t> While </a:t>
            </a:r>
            <a:r>
              <a:rPr lang="en" sz="800" u="sng">
                <a:solidFill>
                  <a:schemeClr val="dk1"/>
                </a:solidFill>
                <a:latin typeface="Source Code Pro"/>
                <a:ea typeface="Source Code Pro"/>
                <a:cs typeface="Source Code Pro"/>
                <a:sym typeface="Source Code Pro"/>
              </a:rPr>
              <a:t>Financial District</a:t>
            </a:r>
            <a:r>
              <a:rPr lang="en" sz="800">
                <a:solidFill>
                  <a:schemeClr val="dk1"/>
                </a:solidFill>
                <a:latin typeface="Source Code Pro"/>
                <a:ea typeface="Source Code Pro"/>
                <a:cs typeface="Source Code Pro"/>
                <a:sym typeface="Source Code Pro"/>
              </a:rPr>
              <a:t> and </a:t>
            </a:r>
            <a:r>
              <a:rPr lang="en" sz="800" u="sng">
                <a:solidFill>
                  <a:schemeClr val="dk1"/>
                </a:solidFill>
                <a:latin typeface="Source Code Pro"/>
                <a:ea typeface="Source Code Pro"/>
                <a:cs typeface="Source Code Pro"/>
                <a:sym typeface="Source Code Pro"/>
              </a:rPr>
              <a:t>Northeastern University</a:t>
            </a:r>
            <a:r>
              <a:rPr lang="en" sz="800">
                <a:solidFill>
                  <a:schemeClr val="dk1"/>
                </a:solidFill>
                <a:latin typeface="Source Code Pro"/>
                <a:ea typeface="Source Code Pro"/>
                <a:cs typeface="Source Code Pro"/>
                <a:sym typeface="Source Code Pro"/>
              </a:rPr>
              <a:t> show a correlation between Total Revenue and Total Rides, </a:t>
            </a:r>
            <a:r>
              <a:rPr lang="en" sz="800" u="sng">
                <a:solidFill>
                  <a:schemeClr val="dk1"/>
                </a:solidFill>
                <a:latin typeface="Source Code Pro"/>
                <a:ea typeface="Source Code Pro"/>
                <a:cs typeface="Source Code Pro"/>
                <a:sym typeface="Source Code Pro"/>
              </a:rPr>
              <a:t>Fenway</a:t>
            </a:r>
            <a:r>
              <a:rPr lang="en" sz="800">
                <a:solidFill>
                  <a:schemeClr val="dk1"/>
                </a:solidFill>
                <a:latin typeface="Source Code Pro"/>
                <a:ea typeface="Source Code Pro"/>
                <a:cs typeface="Source Code Pro"/>
                <a:sym typeface="Source Code Pro"/>
              </a:rPr>
              <a:t> with the 3rd-Highest Revenue and </a:t>
            </a:r>
            <a:r>
              <a:rPr lang="en" sz="800" u="sng">
                <a:solidFill>
                  <a:schemeClr val="dk1"/>
                </a:solidFill>
                <a:latin typeface="Source Code Pro"/>
                <a:ea typeface="Source Code Pro"/>
                <a:cs typeface="Source Code Pro"/>
                <a:sym typeface="Source Code Pro"/>
              </a:rPr>
              <a:t>Haymarket Square</a:t>
            </a:r>
            <a:r>
              <a:rPr lang="en" sz="800">
                <a:solidFill>
                  <a:schemeClr val="dk1"/>
                </a:solidFill>
                <a:latin typeface="Source Code Pro"/>
                <a:ea typeface="Source Code Pro"/>
                <a:cs typeface="Source Code Pro"/>
                <a:sym typeface="Source Code Pro"/>
              </a:rPr>
              <a:t> with the 2nd-Highest Total Rides show little correlation between Total Revenue and Total Rides.</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t/>
            </a:r>
            <a:endParaRPr sz="8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sz="700">
                <a:solidFill>
                  <a:schemeClr val="dk1"/>
                </a:solidFill>
                <a:latin typeface="Source Code Pro"/>
                <a:ea typeface="Source Code Pro"/>
                <a:cs typeface="Source Code Pro"/>
                <a:sym typeface="Source Code Pro"/>
              </a:rPr>
              <a:t>Locations and their Total Revenue: </a:t>
            </a:r>
            <a:endParaRPr sz="700">
              <a:solidFill>
                <a:schemeClr val="dk1"/>
              </a:solidFill>
              <a:latin typeface="Source Code Pro"/>
              <a:ea typeface="Source Code Pro"/>
              <a:cs typeface="Source Code Pro"/>
              <a:sym typeface="Source Code Pro"/>
            </a:endParaRPr>
          </a:p>
          <a:p>
            <a:pPr indent="0" lvl="0" marL="0" rtl="0" algn="l">
              <a:spcBef>
                <a:spcPts val="0"/>
              </a:spcBef>
              <a:spcAft>
                <a:spcPts val="0"/>
              </a:spcAft>
              <a:buNone/>
            </a:pPr>
            <a:r>
              <a:rPr lang="en" sz="700">
                <a:solidFill>
                  <a:schemeClr val="dk1"/>
                </a:solidFill>
                <a:highlight>
                  <a:srgbClr val="FFFF00"/>
                </a:highlight>
                <a:latin typeface="Source Code Pro"/>
                <a:ea typeface="Source Code Pro"/>
                <a:cs typeface="Source Code Pro"/>
                <a:sym typeface="Source Code Pro"/>
              </a:rPr>
              <a:t>1- Boston University: $730135.0 </a:t>
            </a:r>
            <a:endParaRPr sz="700">
              <a:solidFill>
                <a:schemeClr val="dk1"/>
              </a:solidFill>
              <a:highlight>
                <a:srgbClr val="FFFF00"/>
              </a:highlight>
              <a:latin typeface="Source Code Pro"/>
              <a:ea typeface="Source Code Pro"/>
              <a:cs typeface="Source Code Pro"/>
              <a:sym typeface="Source Code Pro"/>
            </a:endParaRPr>
          </a:p>
          <a:p>
            <a:pPr indent="0" lvl="0" marL="0" rtl="0" algn="l">
              <a:spcBef>
                <a:spcPts val="0"/>
              </a:spcBef>
              <a:spcAft>
                <a:spcPts val="0"/>
              </a:spcAft>
              <a:buNone/>
            </a:pPr>
            <a:r>
              <a:rPr lang="en" sz="700">
                <a:solidFill>
                  <a:schemeClr val="dk1"/>
                </a:solidFill>
                <a:highlight>
                  <a:srgbClr val="FFFF00"/>
                </a:highlight>
                <a:latin typeface="Source Code Pro"/>
                <a:ea typeface="Source Code Pro"/>
                <a:cs typeface="Source Code Pro"/>
                <a:sym typeface="Source Code Pro"/>
              </a:rPr>
              <a:t>2- Financial District: $716308.45 </a:t>
            </a:r>
            <a:endParaRPr sz="700">
              <a:solidFill>
                <a:schemeClr val="dk1"/>
              </a:solidFill>
              <a:highlight>
                <a:srgbClr val="FFFF00"/>
              </a:highlight>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700">
                <a:solidFill>
                  <a:schemeClr val="dk1"/>
                </a:solidFill>
                <a:highlight>
                  <a:srgbClr val="FFFF00"/>
                </a:highlight>
                <a:latin typeface="Source Code Pro"/>
                <a:ea typeface="Source Code Pro"/>
                <a:cs typeface="Source Code Pro"/>
                <a:sym typeface="Source Code Pro"/>
              </a:rPr>
              <a:t>3- Fenway: $698492.5 </a:t>
            </a:r>
            <a:endParaRPr sz="700">
              <a:solidFill>
                <a:schemeClr val="dk1"/>
              </a:solidFill>
              <a:highlight>
                <a:srgbClr val="FFFF00"/>
              </a:highlight>
              <a:latin typeface="Source Code Pro"/>
              <a:ea typeface="Source Code Pro"/>
              <a:cs typeface="Source Code Pro"/>
              <a:sym typeface="Source Code Pro"/>
            </a:endParaRPr>
          </a:p>
          <a:p>
            <a:pPr indent="0" lvl="0" marL="0" rtl="0" algn="l">
              <a:spcBef>
                <a:spcPts val="0"/>
              </a:spcBef>
              <a:spcAft>
                <a:spcPts val="0"/>
              </a:spcAft>
              <a:buNone/>
            </a:pPr>
            <a:r>
              <a:rPr lang="en" sz="700">
                <a:solidFill>
                  <a:schemeClr val="dk1"/>
                </a:solidFill>
                <a:highlight>
                  <a:srgbClr val="FFF2CC"/>
                </a:highlight>
                <a:latin typeface="Source Code Pro"/>
                <a:ea typeface="Source Code Pro"/>
                <a:cs typeface="Source Code Pro"/>
                <a:sym typeface="Source Code Pro"/>
              </a:rPr>
              <a:t>4- Northeastern University: $694077.0 </a:t>
            </a:r>
            <a:endParaRPr sz="700">
              <a:solidFill>
                <a:schemeClr val="dk1"/>
              </a:solidFill>
              <a:highlight>
                <a:srgbClr val="FFF2CC"/>
              </a:highlight>
              <a:latin typeface="Source Code Pro"/>
              <a:ea typeface="Source Code Pro"/>
              <a:cs typeface="Source Code Pro"/>
              <a:sym typeface="Source Code Pro"/>
            </a:endParaRPr>
          </a:p>
          <a:p>
            <a:pPr indent="0" lvl="0" marL="0" rtl="0" algn="l">
              <a:spcBef>
                <a:spcPts val="0"/>
              </a:spcBef>
              <a:spcAft>
                <a:spcPts val="0"/>
              </a:spcAft>
              <a:buNone/>
            </a:pPr>
            <a:r>
              <a:rPr lang="en" sz="700">
                <a:solidFill>
                  <a:schemeClr val="dk1"/>
                </a:solidFill>
                <a:highlight>
                  <a:srgbClr val="FFF2CC"/>
                </a:highlight>
                <a:latin typeface="Source Code Pro"/>
                <a:ea typeface="Source Code Pro"/>
                <a:cs typeface="Source Code Pro"/>
                <a:sym typeface="Source Code Pro"/>
              </a:rPr>
              <a:t>5- North Station: $635235.0 </a:t>
            </a:r>
            <a:endParaRPr sz="700">
              <a:solidFill>
                <a:schemeClr val="dk1"/>
              </a:solidFill>
              <a:highlight>
                <a:srgbClr val="FFF2CC"/>
              </a:highlight>
              <a:latin typeface="Source Code Pro"/>
              <a:ea typeface="Source Code Pro"/>
              <a:cs typeface="Source Code Pro"/>
              <a:sym typeface="Source Code Pro"/>
            </a:endParaRPr>
          </a:p>
          <a:p>
            <a:pPr indent="0" lvl="0" marL="0" rtl="0" algn="l">
              <a:spcBef>
                <a:spcPts val="0"/>
              </a:spcBef>
              <a:spcAft>
                <a:spcPts val="0"/>
              </a:spcAft>
              <a:buNone/>
            </a:pPr>
            <a:r>
              <a:rPr lang="en" sz="700">
                <a:solidFill>
                  <a:srgbClr val="999999"/>
                </a:solidFill>
                <a:latin typeface="Source Code Pro"/>
                <a:ea typeface="Source Code Pro"/>
                <a:cs typeface="Source Code Pro"/>
                <a:sym typeface="Source Code Pro"/>
              </a:rPr>
              <a:t>6- Theatre District: $624418.35 </a:t>
            </a:r>
            <a:endParaRPr sz="700">
              <a:solidFill>
                <a:srgbClr val="999999"/>
              </a:solidFill>
              <a:latin typeface="Source Code Pro"/>
              <a:ea typeface="Source Code Pro"/>
              <a:cs typeface="Source Code Pro"/>
              <a:sym typeface="Source Code Pro"/>
            </a:endParaRPr>
          </a:p>
          <a:p>
            <a:pPr indent="0" lvl="0" marL="0" rtl="0" algn="l">
              <a:spcBef>
                <a:spcPts val="0"/>
              </a:spcBef>
              <a:spcAft>
                <a:spcPts val="0"/>
              </a:spcAft>
              <a:buNone/>
            </a:pPr>
            <a:r>
              <a:rPr lang="en" sz="700">
                <a:solidFill>
                  <a:srgbClr val="999999"/>
                </a:solidFill>
                <a:latin typeface="Source Code Pro"/>
                <a:ea typeface="Source Code Pro"/>
                <a:cs typeface="Source Code Pro"/>
                <a:sym typeface="Source Code Pro"/>
              </a:rPr>
              <a:t>7- Back Bay: $619977.0 </a:t>
            </a:r>
            <a:endParaRPr sz="700">
              <a:solidFill>
                <a:srgbClr val="999999"/>
              </a:solidFill>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700">
                <a:solidFill>
                  <a:srgbClr val="999999"/>
                </a:solidFill>
                <a:latin typeface="Source Code Pro"/>
                <a:ea typeface="Source Code Pro"/>
                <a:cs typeface="Source Code Pro"/>
                <a:sym typeface="Source Code Pro"/>
              </a:rPr>
              <a:t>8- West End: $619902.85 </a:t>
            </a:r>
            <a:endParaRPr sz="700">
              <a:solidFill>
                <a:srgbClr val="999999"/>
              </a:solidFill>
              <a:latin typeface="Source Code Pro"/>
              <a:ea typeface="Source Code Pro"/>
              <a:cs typeface="Source Code Pro"/>
              <a:sym typeface="Source Code Pro"/>
            </a:endParaRPr>
          </a:p>
          <a:p>
            <a:pPr indent="0" lvl="0" marL="0" rtl="0" algn="l">
              <a:spcBef>
                <a:spcPts val="0"/>
              </a:spcBef>
              <a:spcAft>
                <a:spcPts val="0"/>
              </a:spcAft>
              <a:buNone/>
            </a:pPr>
            <a:r>
              <a:rPr lang="en" sz="700">
                <a:solidFill>
                  <a:srgbClr val="999999"/>
                </a:solidFill>
                <a:latin typeface="Source Code Pro"/>
                <a:ea typeface="Source Code Pro"/>
                <a:cs typeface="Source Code Pro"/>
                <a:sym typeface="Source Code Pro"/>
              </a:rPr>
              <a:t>9- Beacon Hill: $617377.5 </a:t>
            </a:r>
            <a:endParaRPr sz="700">
              <a:solidFill>
                <a:srgbClr val="999999"/>
              </a:solidFill>
              <a:latin typeface="Source Code Pro"/>
              <a:ea typeface="Source Code Pro"/>
              <a:cs typeface="Source Code Pro"/>
              <a:sym typeface="Source Code Pro"/>
            </a:endParaRPr>
          </a:p>
          <a:p>
            <a:pPr indent="0" lvl="0" marL="0" rtl="0" algn="l">
              <a:spcBef>
                <a:spcPts val="0"/>
              </a:spcBef>
              <a:spcAft>
                <a:spcPts val="0"/>
              </a:spcAft>
              <a:buNone/>
            </a:pPr>
            <a:r>
              <a:rPr lang="en" sz="700">
                <a:solidFill>
                  <a:srgbClr val="999999"/>
                </a:solidFill>
                <a:latin typeface="Source Code Pro"/>
                <a:ea typeface="Source Code Pro"/>
                <a:cs typeface="Source Code Pro"/>
                <a:sym typeface="Source Code Pro"/>
              </a:rPr>
              <a:t>10- South Station: $585813.5 </a:t>
            </a:r>
            <a:endParaRPr sz="700">
              <a:solidFill>
                <a:srgbClr val="999999"/>
              </a:solidFill>
              <a:latin typeface="Source Code Pro"/>
              <a:ea typeface="Source Code Pro"/>
              <a:cs typeface="Source Code Pro"/>
              <a:sym typeface="Source Code Pro"/>
            </a:endParaRPr>
          </a:p>
          <a:p>
            <a:pPr indent="0" lvl="0" marL="0" rtl="0" algn="l">
              <a:spcBef>
                <a:spcPts val="0"/>
              </a:spcBef>
              <a:spcAft>
                <a:spcPts val="0"/>
              </a:spcAft>
              <a:buNone/>
            </a:pPr>
            <a:r>
              <a:rPr lang="en" sz="700">
                <a:solidFill>
                  <a:srgbClr val="999999"/>
                </a:solidFill>
                <a:latin typeface="Source Code Pro"/>
                <a:ea typeface="Source Code Pro"/>
                <a:cs typeface="Source Code Pro"/>
                <a:sym typeface="Source Code Pro"/>
              </a:rPr>
              <a:t>11- North End: $578567.0 </a:t>
            </a:r>
            <a:endParaRPr sz="700">
              <a:solidFill>
                <a:srgbClr val="999999"/>
              </a:solidFill>
              <a:latin typeface="Source Code Pro"/>
              <a:ea typeface="Source Code Pro"/>
              <a:cs typeface="Source Code Pro"/>
              <a:sym typeface="Source Code Pro"/>
            </a:endParaRPr>
          </a:p>
          <a:p>
            <a:pPr indent="0" lvl="0" marL="0" rtl="0" algn="l">
              <a:spcBef>
                <a:spcPts val="0"/>
              </a:spcBef>
              <a:spcAft>
                <a:spcPts val="0"/>
              </a:spcAft>
              <a:buNone/>
            </a:pPr>
            <a:r>
              <a:rPr lang="en" sz="700">
                <a:solidFill>
                  <a:srgbClr val="999999"/>
                </a:solidFill>
                <a:latin typeface="Source Code Pro"/>
                <a:ea typeface="Source Code Pro"/>
                <a:cs typeface="Source Code Pro"/>
                <a:sym typeface="Source Code Pro"/>
              </a:rPr>
              <a:t>12- Haymarket Square: $546134.15</a:t>
            </a:r>
            <a:endParaRPr sz="700">
              <a:solidFill>
                <a:srgbClr val="999999"/>
              </a:solidFill>
              <a:latin typeface="Source Code Pro"/>
              <a:ea typeface="Source Code Pro"/>
              <a:cs typeface="Source Code Pro"/>
              <a:sym typeface="Source Code Pro"/>
            </a:endParaRPr>
          </a:p>
        </p:txBody>
      </p:sp>
      <p:sp>
        <p:nvSpPr>
          <p:cNvPr id="216" name="Google Shape;216;p30"/>
          <p:cNvSpPr txBox="1"/>
          <p:nvPr/>
        </p:nvSpPr>
        <p:spPr>
          <a:xfrm>
            <a:off x="0" y="0"/>
            <a:ext cx="9144000" cy="354000"/>
          </a:xfrm>
          <a:prstGeom prst="rect">
            <a:avLst/>
          </a:prstGeom>
          <a:solidFill>
            <a:srgbClr val="D9D9D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1"/>
                </a:solidFill>
                <a:latin typeface="Source Code Pro"/>
                <a:ea typeface="Source Code Pro"/>
                <a:cs typeface="Source Code Pro"/>
                <a:sym typeface="Source Code Pro"/>
              </a:rPr>
              <a:t>LOCATION // </a:t>
            </a:r>
            <a:r>
              <a:rPr lang="en" sz="1100">
                <a:solidFill>
                  <a:schemeClr val="dk1"/>
                </a:solidFill>
                <a:latin typeface="Source Code Pro"/>
                <a:ea typeface="Source Code Pro"/>
                <a:cs typeface="Source Code Pro"/>
                <a:sym typeface="Source Code Pro"/>
              </a:rPr>
              <a:t>Correlation between </a:t>
            </a:r>
            <a:r>
              <a:rPr b="1" lang="en" sz="1100">
                <a:solidFill>
                  <a:schemeClr val="dk1"/>
                </a:solidFill>
                <a:latin typeface="Source Code Pro"/>
                <a:ea typeface="Source Code Pro"/>
                <a:cs typeface="Source Code Pro"/>
                <a:sym typeface="Source Code Pro"/>
              </a:rPr>
              <a:t>LOCATION </a:t>
            </a:r>
            <a:r>
              <a:rPr lang="en" sz="1100">
                <a:solidFill>
                  <a:schemeClr val="dk1"/>
                </a:solidFill>
                <a:latin typeface="Source Code Pro"/>
                <a:ea typeface="Source Code Pro"/>
                <a:cs typeface="Source Code Pro"/>
                <a:sym typeface="Source Code Pro"/>
              </a:rPr>
              <a:t>and </a:t>
            </a:r>
            <a:r>
              <a:rPr b="1" lang="en" sz="1100">
                <a:solidFill>
                  <a:schemeClr val="dk1"/>
                </a:solidFill>
                <a:latin typeface="Source Code Pro"/>
                <a:ea typeface="Source Code Pro"/>
                <a:cs typeface="Source Code Pro"/>
                <a:sym typeface="Source Code Pro"/>
              </a:rPr>
              <a:t>REVENUE</a:t>
            </a:r>
            <a:r>
              <a:rPr lang="en" sz="1100">
                <a:solidFill>
                  <a:schemeClr val="dk1"/>
                </a:solidFill>
                <a:latin typeface="Source Code Pro"/>
                <a:ea typeface="Source Code Pro"/>
                <a:cs typeface="Source Code Pro"/>
                <a:sym typeface="Source Code Pro"/>
              </a:rPr>
              <a:t> ?</a:t>
            </a:r>
            <a:endParaRPr sz="1600">
              <a:solidFill>
                <a:schemeClr val="dk1"/>
              </a:solidFill>
              <a:latin typeface="Source Code Pro"/>
              <a:ea typeface="Source Code Pro"/>
              <a:cs typeface="Source Code Pro"/>
              <a:sym typeface="Source Code Pro"/>
            </a:endParaRPr>
          </a:p>
        </p:txBody>
      </p:sp>
      <p:sp>
        <p:nvSpPr>
          <p:cNvPr id="217" name="Google Shape;217;p30"/>
          <p:cNvSpPr txBox="1"/>
          <p:nvPr/>
        </p:nvSpPr>
        <p:spPr>
          <a:xfrm>
            <a:off x="7160450" y="3652525"/>
            <a:ext cx="1832400" cy="17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999999"/>
                </a:solidFill>
              </a:rPr>
              <a:t>Destinations and their Total Revenue </a:t>
            </a:r>
            <a:endParaRPr sz="700">
              <a:solidFill>
                <a:srgbClr val="999999"/>
              </a:solidFill>
            </a:endParaRPr>
          </a:p>
          <a:p>
            <a:pPr indent="0" lvl="0" marL="0" rtl="0" algn="l">
              <a:spcBef>
                <a:spcPts val="0"/>
              </a:spcBef>
              <a:spcAft>
                <a:spcPts val="0"/>
              </a:spcAft>
              <a:buNone/>
            </a:pPr>
            <a:r>
              <a:rPr lang="en" sz="700">
                <a:solidFill>
                  <a:srgbClr val="999999"/>
                </a:solidFill>
              </a:rPr>
              <a:t>1- Boston University: $366000.0 </a:t>
            </a:r>
            <a:endParaRPr sz="700">
              <a:solidFill>
                <a:srgbClr val="999999"/>
              </a:solidFill>
            </a:endParaRPr>
          </a:p>
          <a:p>
            <a:pPr indent="0" lvl="0" marL="0" rtl="0" algn="l">
              <a:spcBef>
                <a:spcPts val="0"/>
              </a:spcBef>
              <a:spcAft>
                <a:spcPts val="0"/>
              </a:spcAft>
              <a:buNone/>
            </a:pPr>
            <a:r>
              <a:rPr lang="en" sz="700">
                <a:solidFill>
                  <a:srgbClr val="999999"/>
                </a:solidFill>
              </a:rPr>
              <a:t>2- Financial District: $363579.0 </a:t>
            </a:r>
            <a:endParaRPr sz="700">
              <a:solidFill>
                <a:srgbClr val="999999"/>
              </a:solidFill>
            </a:endParaRPr>
          </a:p>
          <a:p>
            <a:pPr indent="0" lvl="0" marL="0" rtl="0" algn="l">
              <a:spcBef>
                <a:spcPts val="0"/>
              </a:spcBef>
              <a:spcAft>
                <a:spcPts val="0"/>
              </a:spcAft>
              <a:buClr>
                <a:schemeClr val="dk1"/>
              </a:buClr>
              <a:buSzPts val="1100"/>
              <a:buFont typeface="Arial"/>
              <a:buNone/>
            </a:pPr>
            <a:r>
              <a:rPr lang="en" sz="700">
                <a:solidFill>
                  <a:srgbClr val="999999"/>
                </a:solidFill>
              </a:rPr>
              <a:t>3</a:t>
            </a:r>
            <a:r>
              <a:rPr lang="en" sz="700">
                <a:solidFill>
                  <a:srgbClr val="999999"/>
                </a:solidFill>
              </a:rPr>
              <a:t>- Fenway: $342947.5 </a:t>
            </a:r>
            <a:endParaRPr sz="700">
              <a:solidFill>
                <a:srgbClr val="999999"/>
              </a:solidFill>
            </a:endParaRPr>
          </a:p>
          <a:p>
            <a:pPr indent="0" lvl="0" marL="0" rtl="0" algn="l">
              <a:spcBef>
                <a:spcPts val="0"/>
              </a:spcBef>
              <a:spcAft>
                <a:spcPts val="0"/>
              </a:spcAft>
              <a:buNone/>
            </a:pPr>
            <a:r>
              <a:rPr lang="en" sz="700">
                <a:solidFill>
                  <a:srgbClr val="999999"/>
                </a:solidFill>
              </a:rPr>
              <a:t>4- Northeastern University: $341885.0 </a:t>
            </a:r>
            <a:endParaRPr sz="700">
              <a:solidFill>
                <a:srgbClr val="999999"/>
              </a:solidFill>
            </a:endParaRPr>
          </a:p>
          <a:p>
            <a:pPr indent="0" lvl="0" marL="0" rtl="0" algn="l">
              <a:spcBef>
                <a:spcPts val="0"/>
              </a:spcBef>
              <a:spcAft>
                <a:spcPts val="0"/>
              </a:spcAft>
              <a:buNone/>
            </a:pPr>
            <a:r>
              <a:rPr lang="en" sz="700">
                <a:solidFill>
                  <a:srgbClr val="999999"/>
                </a:solidFill>
              </a:rPr>
              <a:t>5</a:t>
            </a:r>
            <a:r>
              <a:rPr lang="en" sz="700">
                <a:solidFill>
                  <a:srgbClr val="999999"/>
                </a:solidFill>
              </a:rPr>
              <a:t>- North Station: $324124.5 </a:t>
            </a:r>
            <a:endParaRPr sz="700">
              <a:solidFill>
                <a:srgbClr val="999999"/>
              </a:solidFill>
            </a:endParaRPr>
          </a:p>
          <a:p>
            <a:pPr indent="0" lvl="0" marL="0" rtl="0" algn="l">
              <a:spcBef>
                <a:spcPts val="0"/>
              </a:spcBef>
              <a:spcAft>
                <a:spcPts val="0"/>
              </a:spcAft>
              <a:buClr>
                <a:schemeClr val="dk1"/>
              </a:buClr>
              <a:buSzPts val="1100"/>
              <a:buFont typeface="Arial"/>
              <a:buNone/>
            </a:pPr>
            <a:r>
              <a:rPr lang="en" sz="700">
                <a:solidFill>
                  <a:srgbClr val="999999"/>
                </a:solidFill>
              </a:rPr>
              <a:t>6- Beacon Hill: $316411.5 </a:t>
            </a:r>
            <a:endParaRPr sz="700">
              <a:solidFill>
                <a:srgbClr val="999999"/>
              </a:solidFill>
            </a:endParaRPr>
          </a:p>
          <a:p>
            <a:pPr indent="0" lvl="0" marL="0" rtl="0" algn="l">
              <a:spcBef>
                <a:spcPts val="0"/>
              </a:spcBef>
              <a:spcAft>
                <a:spcPts val="0"/>
              </a:spcAft>
              <a:buClr>
                <a:schemeClr val="dk1"/>
              </a:buClr>
              <a:buSzPts val="1100"/>
              <a:buFont typeface="Arial"/>
              <a:buNone/>
            </a:pPr>
            <a:r>
              <a:rPr lang="en" sz="700">
                <a:solidFill>
                  <a:srgbClr val="999999"/>
                </a:solidFill>
              </a:rPr>
              <a:t>7</a:t>
            </a:r>
            <a:r>
              <a:rPr lang="en" sz="700">
                <a:solidFill>
                  <a:srgbClr val="999999"/>
                </a:solidFill>
              </a:rPr>
              <a:t>- Back Bay: $314022.0 </a:t>
            </a:r>
            <a:endParaRPr sz="700">
              <a:solidFill>
                <a:srgbClr val="999999"/>
              </a:solidFill>
            </a:endParaRPr>
          </a:p>
          <a:p>
            <a:pPr indent="0" lvl="0" marL="0" rtl="0" algn="l">
              <a:spcBef>
                <a:spcPts val="0"/>
              </a:spcBef>
              <a:spcAft>
                <a:spcPts val="0"/>
              </a:spcAft>
              <a:buNone/>
            </a:pPr>
            <a:r>
              <a:rPr lang="en" sz="700">
                <a:solidFill>
                  <a:srgbClr val="999999"/>
                </a:solidFill>
              </a:rPr>
              <a:t>8- West End: $310831.0 </a:t>
            </a:r>
            <a:endParaRPr sz="700">
              <a:solidFill>
                <a:srgbClr val="999999"/>
              </a:solidFill>
            </a:endParaRPr>
          </a:p>
          <a:p>
            <a:pPr indent="0" lvl="0" marL="0" rtl="0" algn="l">
              <a:spcBef>
                <a:spcPts val="0"/>
              </a:spcBef>
              <a:spcAft>
                <a:spcPts val="0"/>
              </a:spcAft>
              <a:buNone/>
            </a:pPr>
            <a:r>
              <a:rPr lang="en" sz="700">
                <a:solidFill>
                  <a:srgbClr val="999999"/>
                </a:solidFill>
              </a:rPr>
              <a:t>9- Theatre District: $305680.5 </a:t>
            </a:r>
            <a:endParaRPr sz="700">
              <a:solidFill>
                <a:srgbClr val="999999"/>
              </a:solidFill>
            </a:endParaRPr>
          </a:p>
          <a:p>
            <a:pPr indent="0" lvl="0" marL="0" rtl="0" algn="l">
              <a:spcBef>
                <a:spcPts val="0"/>
              </a:spcBef>
              <a:spcAft>
                <a:spcPts val="0"/>
              </a:spcAft>
              <a:buClr>
                <a:schemeClr val="dk1"/>
              </a:buClr>
              <a:buSzPts val="1100"/>
              <a:buFont typeface="Arial"/>
              <a:buNone/>
            </a:pPr>
            <a:r>
              <a:rPr lang="en" sz="700">
                <a:solidFill>
                  <a:srgbClr val="999999"/>
                </a:solidFill>
              </a:rPr>
              <a:t>10- North End: $286455.0 </a:t>
            </a:r>
            <a:endParaRPr sz="700">
              <a:solidFill>
                <a:srgbClr val="999999"/>
              </a:solidFill>
            </a:endParaRPr>
          </a:p>
          <a:p>
            <a:pPr indent="0" lvl="0" marL="0" rtl="0" algn="l">
              <a:spcBef>
                <a:spcPts val="0"/>
              </a:spcBef>
              <a:spcAft>
                <a:spcPts val="0"/>
              </a:spcAft>
              <a:buNone/>
            </a:pPr>
            <a:r>
              <a:rPr lang="en" sz="700">
                <a:solidFill>
                  <a:srgbClr val="999999"/>
                </a:solidFill>
              </a:rPr>
              <a:t>11- South Station: $284162.0 </a:t>
            </a:r>
            <a:endParaRPr sz="700">
              <a:solidFill>
                <a:srgbClr val="999999"/>
              </a:solidFill>
            </a:endParaRPr>
          </a:p>
          <a:p>
            <a:pPr indent="0" lvl="0" marL="0" rtl="0" algn="l">
              <a:spcBef>
                <a:spcPts val="0"/>
              </a:spcBef>
              <a:spcAft>
                <a:spcPts val="0"/>
              </a:spcAft>
              <a:buNone/>
            </a:pPr>
            <a:r>
              <a:rPr lang="en" sz="700">
                <a:solidFill>
                  <a:srgbClr val="999999"/>
                </a:solidFill>
              </a:rPr>
              <a:t>12- Haymarket Square: $277121.15</a:t>
            </a:r>
            <a:endParaRPr sz="700">
              <a:solidFill>
                <a:srgbClr val="999999"/>
              </a:solidFill>
            </a:endParaRPr>
          </a:p>
          <a:p>
            <a:pPr indent="0" lvl="0" marL="0" rtl="0" algn="l">
              <a:spcBef>
                <a:spcPts val="0"/>
              </a:spcBef>
              <a:spcAft>
                <a:spcPts val="0"/>
              </a:spcAft>
              <a:buNone/>
            </a:pPr>
            <a:r>
              <a:t/>
            </a:r>
            <a:endParaRPr sz="1300">
              <a:solidFill>
                <a:srgbClr val="999999"/>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1"/>
          <p:cNvSpPr txBox="1"/>
          <p:nvPr/>
        </p:nvSpPr>
        <p:spPr>
          <a:xfrm>
            <a:off x="226950" y="3398650"/>
            <a:ext cx="3124800" cy="34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RIDE TYPE COUNTS OVERALL</a:t>
            </a:r>
            <a:endParaRPr sz="700"/>
          </a:p>
          <a:p>
            <a:pPr indent="0" lvl="0" marL="0" rtl="0" algn="l">
              <a:spcBef>
                <a:spcPts val="0"/>
              </a:spcBef>
              <a:spcAft>
                <a:spcPts val="0"/>
              </a:spcAft>
              <a:buNone/>
            </a:pPr>
            <a:r>
              <a:t/>
            </a:r>
            <a:endParaRPr sz="700"/>
          </a:p>
          <a:p>
            <a:pPr indent="0" lvl="0" marL="0" rtl="0" algn="l">
              <a:spcBef>
                <a:spcPts val="0"/>
              </a:spcBef>
              <a:spcAft>
                <a:spcPts val="0"/>
              </a:spcAft>
              <a:buNone/>
            </a:pPr>
            <a:r>
              <a:rPr lang="en" sz="700">
                <a:highlight>
                  <a:srgbClr val="FFFF00"/>
                </a:highlight>
              </a:rPr>
              <a:t>1 - RIDE_TYPE NAME (UberXL): 20197</a:t>
            </a:r>
            <a:endParaRPr sz="700">
              <a:highlight>
                <a:srgbClr val="FFFF00"/>
              </a:highlight>
            </a:endParaRPr>
          </a:p>
          <a:p>
            <a:pPr indent="0" lvl="0" marL="0" rtl="0" algn="l">
              <a:spcBef>
                <a:spcPts val="0"/>
              </a:spcBef>
              <a:spcAft>
                <a:spcPts val="0"/>
              </a:spcAft>
              <a:buNone/>
            </a:pPr>
            <a:r>
              <a:rPr lang="en" sz="700">
                <a:highlight>
                  <a:srgbClr val="FFFF00"/>
                </a:highlight>
              </a:rPr>
              <a:t>2 - RIDE_TYPE NAME (Black): 20125</a:t>
            </a:r>
            <a:endParaRPr sz="700">
              <a:highlight>
                <a:srgbClr val="FFFF00"/>
              </a:highlight>
            </a:endParaRPr>
          </a:p>
          <a:p>
            <a:pPr indent="0" lvl="0" marL="0" rtl="0" algn="l">
              <a:spcBef>
                <a:spcPts val="0"/>
              </a:spcBef>
              <a:spcAft>
                <a:spcPts val="0"/>
              </a:spcAft>
              <a:buNone/>
            </a:pPr>
            <a:r>
              <a:rPr lang="en" sz="700">
                <a:highlight>
                  <a:srgbClr val="FFFF00"/>
                </a:highlight>
              </a:rPr>
              <a:t>3 - RIDE_TYPE NAME (Black SUV): 20109</a:t>
            </a:r>
            <a:endParaRPr sz="700">
              <a:highlight>
                <a:srgbClr val="FFFF00"/>
              </a:highlight>
            </a:endParaRPr>
          </a:p>
          <a:p>
            <a:pPr indent="0" lvl="0" marL="0" rtl="0" algn="l">
              <a:spcBef>
                <a:spcPts val="0"/>
              </a:spcBef>
              <a:spcAft>
                <a:spcPts val="0"/>
              </a:spcAft>
              <a:buNone/>
            </a:pPr>
            <a:r>
              <a:rPr lang="en" sz="700">
                <a:solidFill>
                  <a:srgbClr val="999999"/>
                </a:solidFill>
              </a:rPr>
              <a:t>4 - RIDE_TYPE NAME (Taxi): 20098</a:t>
            </a:r>
            <a:endParaRPr sz="700">
              <a:solidFill>
                <a:srgbClr val="999999"/>
              </a:solidFill>
            </a:endParaRPr>
          </a:p>
          <a:p>
            <a:pPr indent="0" lvl="0" marL="0" rtl="0" algn="l">
              <a:spcBef>
                <a:spcPts val="0"/>
              </a:spcBef>
              <a:spcAft>
                <a:spcPts val="0"/>
              </a:spcAft>
              <a:buNone/>
            </a:pPr>
            <a:r>
              <a:rPr lang="en" sz="700">
                <a:solidFill>
                  <a:srgbClr val="999999"/>
                </a:solidFill>
              </a:rPr>
              <a:t>5 - RIDE_TYPE NAME (UberX): 19994</a:t>
            </a:r>
            <a:endParaRPr sz="700">
              <a:solidFill>
                <a:srgbClr val="999999"/>
              </a:solidFill>
            </a:endParaRPr>
          </a:p>
          <a:p>
            <a:pPr indent="0" lvl="0" marL="0" rtl="0" algn="l">
              <a:spcBef>
                <a:spcPts val="0"/>
              </a:spcBef>
              <a:spcAft>
                <a:spcPts val="0"/>
              </a:spcAft>
              <a:buNone/>
            </a:pPr>
            <a:r>
              <a:rPr lang="en" sz="700">
                <a:solidFill>
                  <a:srgbClr val="999999"/>
                </a:solidFill>
              </a:rPr>
              <a:t>6 - RIDE_TYPE NAME (WAV): 19980</a:t>
            </a:r>
            <a:endParaRPr sz="700">
              <a:solidFill>
                <a:srgbClr val="999999"/>
              </a:solidFill>
            </a:endParaRPr>
          </a:p>
          <a:p>
            <a:pPr indent="0" lvl="0" marL="0" rtl="0" algn="l">
              <a:spcBef>
                <a:spcPts val="0"/>
              </a:spcBef>
              <a:spcAft>
                <a:spcPts val="0"/>
              </a:spcAft>
              <a:buNone/>
            </a:pPr>
            <a:r>
              <a:rPr lang="en" sz="700">
                <a:solidFill>
                  <a:srgbClr val="999999"/>
                </a:solidFill>
              </a:rPr>
              <a:t>7 - RIDE_TYPE NAME (UberPool): 19963</a:t>
            </a:r>
            <a:endParaRPr sz="700">
              <a:solidFill>
                <a:srgbClr val="999999"/>
              </a:solidFill>
            </a:endParaRPr>
          </a:p>
          <a:p>
            <a:pPr indent="0" lvl="0" marL="0" rtl="0" algn="l">
              <a:spcBef>
                <a:spcPts val="0"/>
              </a:spcBef>
              <a:spcAft>
                <a:spcPts val="0"/>
              </a:spcAft>
              <a:buNone/>
            </a:pPr>
            <a:r>
              <a:rPr lang="en" sz="700">
                <a:solidFill>
                  <a:srgbClr val="999999"/>
                </a:solidFill>
              </a:rPr>
              <a:t>8 - RIDE_TYPE NAME (Lyft XL): 18644</a:t>
            </a:r>
            <a:endParaRPr sz="700">
              <a:solidFill>
                <a:srgbClr val="999999"/>
              </a:solidFill>
            </a:endParaRPr>
          </a:p>
          <a:p>
            <a:pPr indent="0" lvl="0" marL="0" rtl="0" algn="l">
              <a:spcBef>
                <a:spcPts val="0"/>
              </a:spcBef>
              <a:spcAft>
                <a:spcPts val="0"/>
              </a:spcAft>
              <a:buNone/>
            </a:pPr>
            <a:r>
              <a:rPr lang="en" sz="700">
                <a:solidFill>
                  <a:srgbClr val="999999"/>
                </a:solidFill>
              </a:rPr>
              <a:t>9 - RIDE_TYPE NAME (Lux): 18586</a:t>
            </a:r>
            <a:endParaRPr sz="700">
              <a:solidFill>
                <a:srgbClr val="999999"/>
              </a:solidFill>
            </a:endParaRPr>
          </a:p>
          <a:p>
            <a:pPr indent="0" lvl="0" marL="0" rtl="0" algn="l">
              <a:spcBef>
                <a:spcPts val="0"/>
              </a:spcBef>
              <a:spcAft>
                <a:spcPts val="0"/>
              </a:spcAft>
              <a:buNone/>
            </a:pPr>
            <a:r>
              <a:rPr lang="en" sz="700">
                <a:solidFill>
                  <a:srgbClr val="999999"/>
                </a:solidFill>
              </a:rPr>
              <a:t>10 - RIDE_TYPE NAME (Lux Black XL): 18579</a:t>
            </a:r>
            <a:endParaRPr sz="700">
              <a:solidFill>
                <a:srgbClr val="999999"/>
              </a:solidFill>
            </a:endParaRPr>
          </a:p>
          <a:p>
            <a:pPr indent="0" lvl="0" marL="0" rtl="0" algn="l">
              <a:spcBef>
                <a:spcPts val="0"/>
              </a:spcBef>
              <a:spcAft>
                <a:spcPts val="0"/>
              </a:spcAft>
              <a:buNone/>
            </a:pPr>
            <a:r>
              <a:rPr lang="en" sz="700">
                <a:solidFill>
                  <a:srgbClr val="999999"/>
                </a:solidFill>
              </a:rPr>
              <a:t>11 - RIDE_TYPE NAME (Shared): 18560</a:t>
            </a:r>
            <a:endParaRPr sz="700">
              <a:solidFill>
                <a:srgbClr val="999999"/>
              </a:solidFill>
            </a:endParaRPr>
          </a:p>
          <a:p>
            <a:pPr indent="0" lvl="0" marL="0" rtl="0" algn="l">
              <a:spcBef>
                <a:spcPts val="0"/>
              </a:spcBef>
              <a:spcAft>
                <a:spcPts val="0"/>
              </a:spcAft>
              <a:buNone/>
            </a:pPr>
            <a:r>
              <a:rPr lang="en" sz="700">
                <a:solidFill>
                  <a:srgbClr val="999999"/>
                </a:solidFill>
              </a:rPr>
              <a:t>12 - RIDE_TYPE NAME (Lyft): 18534</a:t>
            </a:r>
            <a:endParaRPr sz="700">
              <a:solidFill>
                <a:srgbClr val="999999"/>
              </a:solidFill>
            </a:endParaRPr>
          </a:p>
          <a:p>
            <a:pPr indent="0" lvl="0" marL="0" rtl="0" algn="l">
              <a:spcBef>
                <a:spcPts val="0"/>
              </a:spcBef>
              <a:spcAft>
                <a:spcPts val="0"/>
              </a:spcAft>
              <a:buClr>
                <a:schemeClr val="dk1"/>
              </a:buClr>
              <a:buSzPts val="1100"/>
              <a:buFont typeface="Arial"/>
              <a:buNone/>
            </a:pPr>
            <a:r>
              <a:rPr lang="en" sz="700">
                <a:solidFill>
                  <a:srgbClr val="999999"/>
                </a:solidFill>
              </a:rPr>
              <a:t>13 - RIDE_TYPE NAME (Lux Black): 18458</a:t>
            </a:r>
            <a:endParaRPr sz="700">
              <a:solidFill>
                <a:srgbClr val="999999"/>
              </a:solidFill>
            </a:endParaRPr>
          </a:p>
          <a:p>
            <a:pPr indent="0" lvl="0" marL="0" rtl="0" algn="l">
              <a:spcBef>
                <a:spcPts val="0"/>
              </a:spcBef>
              <a:spcAft>
                <a:spcPts val="0"/>
              </a:spcAft>
              <a:buNone/>
            </a:pPr>
            <a:r>
              <a:t/>
            </a:r>
            <a:endParaRPr sz="800"/>
          </a:p>
        </p:txBody>
      </p:sp>
      <p:pic>
        <p:nvPicPr>
          <p:cNvPr id="223" name="Google Shape;223;p31"/>
          <p:cNvPicPr preferRelativeResize="0"/>
          <p:nvPr/>
        </p:nvPicPr>
        <p:blipFill>
          <a:blip r:embed="rId3">
            <a:alphaModFix/>
          </a:blip>
          <a:stretch>
            <a:fillRect/>
          </a:stretch>
        </p:blipFill>
        <p:spPr>
          <a:xfrm>
            <a:off x="2834375" y="814613"/>
            <a:ext cx="3475250" cy="2628299"/>
          </a:xfrm>
          <a:prstGeom prst="rect">
            <a:avLst/>
          </a:prstGeom>
          <a:noFill/>
          <a:ln>
            <a:noFill/>
          </a:ln>
        </p:spPr>
      </p:pic>
      <p:pic>
        <p:nvPicPr>
          <p:cNvPr id="224" name="Google Shape;224;p31"/>
          <p:cNvPicPr preferRelativeResize="0"/>
          <p:nvPr/>
        </p:nvPicPr>
        <p:blipFill>
          <a:blip r:embed="rId4">
            <a:alphaModFix/>
          </a:blip>
          <a:stretch>
            <a:fillRect/>
          </a:stretch>
        </p:blipFill>
        <p:spPr>
          <a:xfrm>
            <a:off x="6109075" y="789900"/>
            <a:ext cx="2925092" cy="2628299"/>
          </a:xfrm>
          <a:prstGeom prst="rect">
            <a:avLst/>
          </a:prstGeom>
          <a:noFill/>
          <a:ln>
            <a:noFill/>
          </a:ln>
        </p:spPr>
      </p:pic>
      <p:pic>
        <p:nvPicPr>
          <p:cNvPr id="225" name="Google Shape;225;p31"/>
          <p:cNvPicPr preferRelativeResize="0"/>
          <p:nvPr/>
        </p:nvPicPr>
        <p:blipFill rotWithShape="1">
          <a:blip r:embed="rId5">
            <a:alphaModFix/>
          </a:blip>
          <a:srcRect b="0" l="2212" r="5211" t="0"/>
          <a:stretch/>
        </p:blipFill>
        <p:spPr>
          <a:xfrm>
            <a:off x="56250" y="918350"/>
            <a:ext cx="2856800" cy="2450151"/>
          </a:xfrm>
          <a:prstGeom prst="rect">
            <a:avLst/>
          </a:prstGeom>
          <a:noFill/>
          <a:ln>
            <a:noFill/>
          </a:ln>
        </p:spPr>
      </p:pic>
      <p:sp>
        <p:nvSpPr>
          <p:cNvPr id="226" name="Google Shape;226;p31"/>
          <p:cNvSpPr txBox="1"/>
          <p:nvPr/>
        </p:nvSpPr>
        <p:spPr>
          <a:xfrm>
            <a:off x="3258000" y="3454900"/>
            <a:ext cx="2628000" cy="18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rPr>
              <a:t>TOTAL REVENUE by RIDE TYPE</a:t>
            </a:r>
            <a:endParaRPr sz="700">
              <a:solidFill>
                <a:schemeClr val="dk1"/>
              </a:solidFill>
            </a:endParaRPr>
          </a:p>
          <a:p>
            <a:pPr indent="0" lvl="0" marL="0" rtl="0" algn="l">
              <a:spcBef>
                <a:spcPts val="0"/>
              </a:spcBef>
              <a:spcAft>
                <a:spcPts val="0"/>
              </a:spcAft>
              <a:buNone/>
            </a:pPr>
            <a:r>
              <a:t/>
            </a:r>
            <a:endParaRPr sz="700">
              <a:solidFill>
                <a:schemeClr val="dk1"/>
              </a:solidFill>
            </a:endParaRPr>
          </a:p>
          <a:p>
            <a:pPr indent="0" lvl="0" marL="0" rtl="0" algn="l">
              <a:spcBef>
                <a:spcPts val="0"/>
              </a:spcBef>
              <a:spcAft>
                <a:spcPts val="0"/>
              </a:spcAft>
              <a:buNone/>
            </a:pPr>
            <a:r>
              <a:rPr lang="en" sz="700">
                <a:solidFill>
                  <a:schemeClr val="dk1"/>
                </a:solidFill>
                <a:highlight>
                  <a:srgbClr val="FFFF00"/>
                </a:highlight>
              </a:rPr>
              <a:t>1- Black SUV: $607,876.50 </a:t>
            </a:r>
            <a:endParaRPr sz="700">
              <a:solidFill>
                <a:schemeClr val="dk1"/>
              </a:solidFill>
              <a:highlight>
                <a:srgbClr val="FFFF00"/>
              </a:highlight>
            </a:endParaRPr>
          </a:p>
          <a:p>
            <a:pPr indent="0" lvl="0" marL="0" rtl="0" algn="l">
              <a:spcBef>
                <a:spcPts val="0"/>
              </a:spcBef>
              <a:spcAft>
                <a:spcPts val="0"/>
              </a:spcAft>
              <a:buNone/>
            </a:pPr>
            <a:r>
              <a:rPr lang="en" sz="700">
                <a:solidFill>
                  <a:schemeClr val="dk1"/>
                </a:solidFill>
                <a:highlight>
                  <a:srgbClr val="FFFF00"/>
                </a:highlight>
              </a:rPr>
              <a:t>2- Lux Black XL: $600,229.50 </a:t>
            </a:r>
            <a:endParaRPr sz="700">
              <a:solidFill>
                <a:schemeClr val="dk1"/>
              </a:solidFill>
              <a:highlight>
                <a:srgbClr val="FFFF00"/>
              </a:highlight>
            </a:endParaRPr>
          </a:p>
          <a:p>
            <a:pPr indent="0" lvl="0" marL="0" rtl="0" algn="l">
              <a:spcBef>
                <a:spcPts val="0"/>
              </a:spcBef>
              <a:spcAft>
                <a:spcPts val="0"/>
              </a:spcAft>
              <a:buNone/>
            </a:pPr>
            <a:r>
              <a:rPr lang="en" sz="700">
                <a:solidFill>
                  <a:schemeClr val="dk1"/>
                </a:solidFill>
                <a:highlight>
                  <a:srgbClr val="FFFF00"/>
                </a:highlight>
              </a:rPr>
              <a:t>3- Lux Black: $424,461.20 </a:t>
            </a:r>
            <a:endParaRPr sz="700">
              <a:solidFill>
                <a:schemeClr val="dk1"/>
              </a:solidFill>
              <a:highlight>
                <a:srgbClr val="FFFF00"/>
              </a:highlight>
            </a:endParaRPr>
          </a:p>
          <a:p>
            <a:pPr indent="0" lvl="0" marL="0" rtl="0" algn="l">
              <a:spcBef>
                <a:spcPts val="0"/>
              </a:spcBef>
              <a:spcAft>
                <a:spcPts val="0"/>
              </a:spcAft>
              <a:buNone/>
            </a:pPr>
            <a:r>
              <a:rPr lang="en" sz="700">
                <a:solidFill>
                  <a:srgbClr val="999999"/>
                </a:solidFill>
              </a:rPr>
              <a:t>4- Black: $412,885.00 </a:t>
            </a:r>
            <a:endParaRPr sz="700">
              <a:solidFill>
                <a:srgbClr val="999999"/>
              </a:solidFill>
            </a:endParaRPr>
          </a:p>
          <a:p>
            <a:pPr indent="0" lvl="0" marL="0" rtl="0" algn="l">
              <a:spcBef>
                <a:spcPts val="0"/>
              </a:spcBef>
              <a:spcAft>
                <a:spcPts val="0"/>
              </a:spcAft>
              <a:buNone/>
            </a:pPr>
            <a:r>
              <a:rPr lang="en" sz="700">
                <a:solidFill>
                  <a:srgbClr val="999999"/>
                </a:solidFill>
              </a:rPr>
              <a:t>5- Lux: $330,299.00 </a:t>
            </a:r>
            <a:endParaRPr sz="700">
              <a:solidFill>
                <a:srgbClr val="999999"/>
              </a:solidFill>
            </a:endParaRPr>
          </a:p>
          <a:p>
            <a:pPr indent="0" lvl="0" marL="0" rtl="0" algn="l">
              <a:spcBef>
                <a:spcPts val="0"/>
              </a:spcBef>
              <a:spcAft>
                <a:spcPts val="0"/>
              </a:spcAft>
              <a:buNone/>
            </a:pPr>
            <a:r>
              <a:rPr lang="en" sz="700">
                <a:solidFill>
                  <a:srgbClr val="999999"/>
                </a:solidFill>
              </a:rPr>
              <a:t>6- UberXL: $316,497.50 </a:t>
            </a:r>
            <a:endParaRPr sz="700">
              <a:solidFill>
                <a:srgbClr val="999999"/>
              </a:solidFill>
            </a:endParaRPr>
          </a:p>
          <a:p>
            <a:pPr indent="0" lvl="0" marL="0" rtl="0" algn="l">
              <a:spcBef>
                <a:spcPts val="0"/>
              </a:spcBef>
              <a:spcAft>
                <a:spcPts val="0"/>
              </a:spcAft>
              <a:buNone/>
            </a:pPr>
            <a:r>
              <a:rPr lang="en" sz="700">
                <a:solidFill>
                  <a:srgbClr val="999999"/>
                </a:solidFill>
              </a:rPr>
              <a:t>7- Lyft XL: $285,467.10 </a:t>
            </a:r>
            <a:endParaRPr sz="700">
              <a:solidFill>
                <a:srgbClr val="999999"/>
              </a:solidFill>
            </a:endParaRPr>
          </a:p>
          <a:p>
            <a:pPr indent="0" lvl="0" marL="0" rtl="0" algn="l">
              <a:spcBef>
                <a:spcPts val="0"/>
              </a:spcBef>
              <a:spcAft>
                <a:spcPts val="0"/>
              </a:spcAft>
              <a:buNone/>
            </a:pPr>
            <a:r>
              <a:rPr lang="en" sz="700">
                <a:solidFill>
                  <a:srgbClr val="999999"/>
                </a:solidFill>
              </a:rPr>
              <a:t>8- WAV: $195,575.00 </a:t>
            </a:r>
            <a:endParaRPr sz="700">
              <a:solidFill>
                <a:srgbClr val="999999"/>
              </a:solidFill>
            </a:endParaRPr>
          </a:p>
          <a:p>
            <a:pPr indent="0" lvl="0" marL="0" rtl="0" algn="l">
              <a:spcBef>
                <a:spcPts val="0"/>
              </a:spcBef>
              <a:spcAft>
                <a:spcPts val="0"/>
              </a:spcAft>
              <a:buNone/>
            </a:pPr>
            <a:r>
              <a:rPr lang="en" sz="700">
                <a:solidFill>
                  <a:srgbClr val="999999"/>
                </a:solidFill>
              </a:rPr>
              <a:t>9- UberX: $195,537.00 </a:t>
            </a:r>
            <a:endParaRPr sz="700">
              <a:solidFill>
                <a:srgbClr val="999999"/>
              </a:solidFill>
            </a:endParaRPr>
          </a:p>
          <a:p>
            <a:pPr indent="0" lvl="0" marL="0" rtl="0" algn="l">
              <a:spcBef>
                <a:spcPts val="0"/>
              </a:spcBef>
              <a:spcAft>
                <a:spcPts val="0"/>
              </a:spcAft>
              <a:buNone/>
            </a:pPr>
            <a:r>
              <a:rPr lang="en" sz="700">
                <a:solidFill>
                  <a:srgbClr val="999999"/>
                </a:solidFill>
              </a:rPr>
              <a:t>10- Lyft: $178,235.35 </a:t>
            </a:r>
            <a:endParaRPr sz="700">
              <a:solidFill>
                <a:srgbClr val="999999"/>
              </a:solidFill>
            </a:endParaRPr>
          </a:p>
          <a:p>
            <a:pPr indent="0" lvl="0" marL="0" rtl="0" algn="l">
              <a:spcBef>
                <a:spcPts val="0"/>
              </a:spcBef>
              <a:spcAft>
                <a:spcPts val="0"/>
              </a:spcAft>
              <a:buNone/>
            </a:pPr>
            <a:r>
              <a:rPr lang="en" sz="700">
                <a:solidFill>
                  <a:srgbClr val="999999"/>
                </a:solidFill>
              </a:rPr>
              <a:t>11- UberPool: $174,393.00 </a:t>
            </a:r>
            <a:endParaRPr sz="700">
              <a:solidFill>
                <a:srgbClr val="999999"/>
              </a:solidFill>
            </a:endParaRPr>
          </a:p>
          <a:p>
            <a:pPr indent="0" lvl="0" marL="0" rtl="0" algn="l">
              <a:spcBef>
                <a:spcPts val="0"/>
              </a:spcBef>
              <a:spcAft>
                <a:spcPts val="0"/>
              </a:spcAft>
              <a:buNone/>
            </a:pPr>
            <a:r>
              <a:rPr lang="en" sz="700">
                <a:solidFill>
                  <a:srgbClr val="999999"/>
                </a:solidFill>
              </a:rPr>
              <a:t>12- Shared: $111,763.00 </a:t>
            </a:r>
            <a:endParaRPr sz="700">
              <a:solidFill>
                <a:srgbClr val="999999"/>
              </a:solidFill>
            </a:endParaRPr>
          </a:p>
          <a:p>
            <a:pPr indent="0" lvl="0" marL="0" rtl="0" algn="l">
              <a:spcBef>
                <a:spcPts val="0"/>
              </a:spcBef>
              <a:spcAft>
                <a:spcPts val="0"/>
              </a:spcAft>
              <a:buNone/>
            </a:pPr>
            <a:r>
              <a:rPr lang="en" sz="700">
                <a:solidFill>
                  <a:srgbClr val="999999"/>
                </a:solidFill>
              </a:rPr>
              <a:t>13- Taxi: $0.00 / (n/a)</a:t>
            </a:r>
            <a:endParaRPr sz="700">
              <a:solidFill>
                <a:srgbClr val="999999"/>
              </a:solidFill>
            </a:endParaRPr>
          </a:p>
          <a:p>
            <a:pPr indent="0" lvl="0" marL="0" rtl="0" algn="l">
              <a:spcBef>
                <a:spcPts val="0"/>
              </a:spcBef>
              <a:spcAft>
                <a:spcPts val="0"/>
              </a:spcAft>
              <a:buNone/>
            </a:pPr>
            <a:r>
              <a:t/>
            </a:r>
            <a:endParaRPr/>
          </a:p>
        </p:txBody>
      </p:sp>
      <p:sp>
        <p:nvSpPr>
          <p:cNvPr id="227" name="Google Shape;227;p31"/>
          <p:cNvSpPr txBox="1"/>
          <p:nvPr/>
        </p:nvSpPr>
        <p:spPr>
          <a:xfrm>
            <a:off x="6251675" y="3470950"/>
            <a:ext cx="2218200" cy="180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rPr>
              <a:t>MEAN </a:t>
            </a:r>
            <a:r>
              <a:rPr lang="en" sz="700">
                <a:solidFill>
                  <a:schemeClr val="dk1"/>
                </a:solidFill>
              </a:rPr>
              <a:t>REVENUE by RIDE TYPE DISTANCE</a:t>
            </a:r>
            <a:endParaRPr sz="700">
              <a:solidFill>
                <a:schemeClr val="dk1"/>
              </a:solidFill>
            </a:endParaRPr>
          </a:p>
          <a:p>
            <a:pPr indent="0" lvl="0" marL="0" rtl="0" algn="l">
              <a:spcBef>
                <a:spcPts val="0"/>
              </a:spcBef>
              <a:spcAft>
                <a:spcPts val="0"/>
              </a:spcAft>
              <a:buNone/>
            </a:pPr>
            <a:r>
              <a:t/>
            </a:r>
            <a:endParaRPr sz="700">
              <a:solidFill>
                <a:schemeClr val="dk1"/>
              </a:solidFill>
            </a:endParaRPr>
          </a:p>
          <a:p>
            <a:pPr indent="0" lvl="0" marL="0" rtl="0" algn="l">
              <a:spcBef>
                <a:spcPts val="0"/>
              </a:spcBef>
              <a:spcAft>
                <a:spcPts val="0"/>
              </a:spcAft>
              <a:buNone/>
            </a:pPr>
            <a:r>
              <a:rPr lang="en" sz="700">
                <a:solidFill>
                  <a:schemeClr val="dk1"/>
                </a:solidFill>
                <a:highlight>
                  <a:srgbClr val="FFFF00"/>
                </a:highlight>
              </a:rPr>
              <a:t>1- Lux Black XL: $14.82 / mile</a:t>
            </a:r>
            <a:endParaRPr sz="700">
              <a:solidFill>
                <a:schemeClr val="dk1"/>
              </a:solidFill>
              <a:highlight>
                <a:srgbClr val="FFFF00"/>
              </a:highlight>
            </a:endParaRPr>
          </a:p>
          <a:p>
            <a:pPr indent="0" lvl="0" marL="0" rtl="0" algn="l">
              <a:spcBef>
                <a:spcPts val="0"/>
              </a:spcBef>
              <a:spcAft>
                <a:spcPts val="0"/>
              </a:spcAft>
              <a:buNone/>
            </a:pPr>
            <a:r>
              <a:rPr lang="en" sz="700">
                <a:solidFill>
                  <a:schemeClr val="dk1"/>
                </a:solidFill>
                <a:highlight>
                  <a:srgbClr val="FFFF00"/>
                </a:highlight>
              </a:rPr>
              <a:t>2- Black SUV: $13.89 / mile</a:t>
            </a:r>
            <a:endParaRPr sz="700">
              <a:solidFill>
                <a:schemeClr val="dk1"/>
              </a:solidFill>
              <a:highlight>
                <a:srgbClr val="FFFF00"/>
              </a:highlight>
            </a:endParaRPr>
          </a:p>
          <a:p>
            <a:pPr indent="0" lvl="0" marL="0" rtl="0" algn="l">
              <a:spcBef>
                <a:spcPts val="0"/>
              </a:spcBef>
              <a:spcAft>
                <a:spcPts val="0"/>
              </a:spcAft>
              <a:buNone/>
            </a:pPr>
            <a:r>
              <a:rPr lang="en" sz="700">
                <a:solidFill>
                  <a:schemeClr val="dk1"/>
                </a:solidFill>
                <a:highlight>
                  <a:srgbClr val="FFFF00"/>
                </a:highlight>
              </a:rPr>
              <a:t>3- Lux Black: $10.57 / mile</a:t>
            </a:r>
            <a:endParaRPr sz="700">
              <a:solidFill>
                <a:schemeClr val="dk1"/>
              </a:solidFill>
              <a:highlight>
                <a:srgbClr val="FFFF00"/>
              </a:highlight>
            </a:endParaRPr>
          </a:p>
          <a:p>
            <a:pPr indent="0" lvl="0" marL="0" rtl="0" algn="l">
              <a:spcBef>
                <a:spcPts val="0"/>
              </a:spcBef>
              <a:spcAft>
                <a:spcPts val="0"/>
              </a:spcAft>
              <a:buNone/>
            </a:pPr>
            <a:r>
              <a:rPr lang="en" sz="700">
                <a:solidFill>
                  <a:srgbClr val="999999"/>
                </a:solidFill>
              </a:rPr>
              <a:t>4- Black: $9.37 / mile</a:t>
            </a:r>
            <a:endParaRPr sz="700">
              <a:solidFill>
                <a:srgbClr val="999999"/>
              </a:solidFill>
            </a:endParaRPr>
          </a:p>
          <a:p>
            <a:pPr indent="0" lvl="0" marL="0" rtl="0" algn="l">
              <a:spcBef>
                <a:spcPts val="0"/>
              </a:spcBef>
              <a:spcAft>
                <a:spcPts val="0"/>
              </a:spcAft>
              <a:buNone/>
            </a:pPr>
            <a:r>
              <a:rPr lang="en" sz="700">
                <a:solidFill>
                  <a:srgbClr val="999999"/>
                </a:solidFill>
              </a:rPr>
              <a:t>5- Lux: $8.14 / mile</a:t>
            </a:r>
            <a:endParaRPr sz="700">
              <a:solidFill>
                <a:srgbClr val="999999"/>
              </a:solidFill>
            </a:endParaRPr>
          </a:p>
          <a:p>
            <a:pPr indent="0" lvl="0" marL="0" rtl="0" algn="l">
              <a:spcBef>
                <a:spcPts val="0"/>
              </a:spcBef>
              <a:spcAft>
                <a:spcPts val="0"/>
              </a:spcAft>
              <a:buNone/>
            </a:pPr>
            <a:r>
              <a:rPr lang="en" sz="700">
                <a:solidFill>
                  <a:srgbClr val="999999"/>
                </a:solidFill>
              </a:rPr>
              <a:t>6- UberXL: $7.16 / mile</a:t>
            </a:r>
            <a:endParaRPr sz="700">
              <a:solidFill>
                <a:srgbClr val="999999"/>
              </a:solidFill>
            </a:endParaRPr>
          </a:p>
          <a:p>
            <a:pPr indent="0" lvl="0" marL="0" rtl="0" algn="l">
              <a:spcBef>
                <a:spcPts val="0"/>
              </a:spcBef>
              <a:spcAft>
                <a:spcPts val="0"/>
              </a:spcAft>
              <a:buNone/>
            </a:pPr>
            <a:r>
              <a:rPr lang="en" sz="700">
                <a:solidFill>
                  <a:srgbClr val="999999"/>
                </a:solidFill>
              </a:rPr>
              <a:t>7- Lyft XL: $7.01 / mile</a:t>
            </a:r>
            <a:endParaRPr sz="700">
              <a:solidFill>
                <a:srgbClr val="999999"/>
              </a:solidFill>
            </a:endParaRPr>
          </a:p>
          <a:p>
            <a:pPr indent="0" lvl="0" marL="0" rtl="0" algn="l">
              <a:spcBef>
                <a:spcPts val="0"/>
              </a:spcBef>
              <a:spcAft>
                <a:spcPts val="0"/>
              </a:spcAft>
              <a:buNone/>
            </a:pPr>
            <a:r>
              <a:rPr lang="en" sz="700">
                <a:solidFill>
                  <a:srgbClr val="999999"/>
                </a:solidFill>
              </a:rPr>
              <a:t>8- WAV: $4.45 / mile</a:t>
            </a:r>
            <a:endParaRPr sz="700">
              <a:solidFill>
                <a:srgbClr val="999999"/>
              </a:solidFill>
            </a:endParaRPr>
          </a:p>
          <a:p>
            <a:pPr indent="0" lvl="0" marL="0" rtl="0" algn="l">
              <a:spcBef>
                <a:spcPts val="0"/>
              </a:spcBef>
              <a:spcAft>
                <a:spcPts val="0"/>
              </a:spcAft>
              <a:buNone/>
            </a:pPr>
            <a:r>
              <a:rPr lang="en" sz="700">
                <a:solidFill>
                  <a:srgbClr val="999999"/>
                </a:solidFill>
              </a:rPr>
              <a:t>9- UberX: $4.48 / mile</a:t>
            </a:r>
            <a:endParaRPr sz="700">
              <a:solidFill>
                <a:srgbClr val="999999"/>
              </a:solidFill>
            </a:endParaRPr>
          </a:p>
          <a:p>
            <a:pPr indent="0" lvl="0" marL="0" rtl="0" algn="l">
              <a:spcBef>
                <a:spcPts val="0"/>
              </a:spcBef>
              <a:spcAft>
                <a:spcPts val="0"/>
              </a:spcAft>
              <a:buNone/>
            </a:pPr>
            <a:r>
              <a:rPr lang="en" sz="700">
                <a:solidFill>
                  <a:srgbClr val="999999"/>
                </a:solidFill>
              </a:rPr>
              <a:t>10- Lyft: $4.40 / mile</a:t>
            </a:r>
            <a:endParaRPr sz="700">
              <a:solidFill>
                <a:srgbClr val="999999"/>
              </a:solidFill>
            </a:endParaRPr>
          </a:p>
          <a:p>
            <a:pPr indent="0" lvl="0" marL="0" rtl="0" algn="l">
              <a:spcBef>
                <a:spcPts val="0"/>
              </a:spcBef>
              <a:spcAft>
                <a:spcPts val="0"/>
              </a:spcAft>
              <a:buNone/>
            </a:pPr>
            <a:r>
              <a:rPr lang="en" sz="700">
                <a:solidFill>
                  <a:srgbClr val="999999"/>
                </a:solidFill>
              </a:rPr>
              <a:t>11- UberPool: $4.01 / mile</a:t>
            </a:r>
            <a:endParaRPr sz="700">
              <a:solidFill>
                <a:srgbClr val="999999"/>
              </a:solidFill>
            </a:endParaRPr>
          </a:p>
          <a:p>
            <a:pPr indent="0" lvl="0" marL="0" rtl="0" algn="l">
              <a:spcBef>
                <a:spcPts val="0"/>
              </a:spcBef>
              <a:spcAft>
                <a:spcPts val="0"/>
              </a:spcAft>
              <a:buNone/>
            </a:pPr>
            <a:r>
              <a:rPr lang="en" sz="700">
                <a:solidFill>
                  <a:srgbClr val="999999"/>
                </a:solidFill>
              </a:rPr>
              <a:t>12- Shared: $2.76 / mile</a:t>
            </a:r>
            <a:endParaRPr sz="700">
              <a:solidFill>
                <a:srgbClr val="999999"/>
              </a:solidFill>
            </a:endParaRPr>
          </a:p>
          <a:p>
            <a:pPr indent="0" lvl="0" marL="0" rtl="0" algn="l">
              <a:spcBef>
                <a:spcPts val="0"/>
              </a:spcBef>
              <a:spcAft>
                <a:spcPts val="0"/>
              </a:spcAft>
              <a:buNone/>
            </a:pPr>
            <a:r>
              <a:rPr lang="en" sz="700">
                <a:solidFill>
                  <a:srgbClr val="999999"/>
                </a:solidFill>
              </a:rPr>
              <a:t>13- Taxi: $0.00 / mile / </a:t>
            </a:r>
            <a:r>
              <a:rPr lang="en" sz="700">
                <a:solidFill>
                  <a:srgbClr val="999999"/>
                </a:solidFill>
              </a:rPr>
              <a:t>(n/a)</a:t>
            </a:r>
            <a:endParaRPr sz="700">
              <a:solidFill>
                <a:srgbClr val="999999"/>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t/>
            </a:r>
            <a:endParaRPr/>
          </a:p>
        </p:txBody>
      </p:sp>
      <p:sp>
        <p:nvSpPr>
          <p:cNvPr id="228" name="Google Shape;228;p31"/>
          <p:cNvSpPr txBox="1"/>
          <p:nvPr/>
        </p:nvSpPr>
        <p:spPr>
          <a:xfrm>
            <a:off x="0" y="-8575"/>
            <a:ext cx="9144000" cy="354000"/>
          </a:xfrm>
          <a:prstGeom prst="rect">
            <a:avLst/>
          </a:prstGeom>
          <a:solidFill>
            <a:srgbClr val="D9D9D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1"/>
                </a:solidFill>
                <a:latin typeface="Source Code Pro"/>
                <a:ea typeface="Source Code Pro"/>
                <a:cs typeface="Source Code Pro"/>
                <a:sym typeface="Source Code Pro"/>
              </a:rPr>
              <a:t>COMPARING RIDE TYPES  //  RIDE COUNTS OVERALL   //   REVENUE by RIDE TYPE    //   REVENUE per MILE</a:t>
            </a:r>
            <a:endParaRPr sz="1600">
              <a:solidFill>
                <a:schemeClr val="dk1"/>
              </a:solidFill>
              <a:latin typeface="Source Code Pro"/>
              <a:ea typeface="Source Code Pro"/>
              <a:cs typeface="Source Code Pro"/>
              <a:sym typeface="Source Code Pro"/>
            </a:endParaRPr>
          </a:p>
        </p:txBody>
      </p:sp>
      <p:sp>
        <p:nvSpPr>
          <p:cNvPr id="229" name="Google Shape;229;p31"/>
          <p:cNvSpPr txBox="1"/>
          <p:nvPr/>
        </p:nvSpPr>
        <p:spPr>
          <a:xfrm>
            <a:off x="1475925" y="460225"/>
            <a:ext cx="6993900" cy="354000"/>
          </a:xfrm>
          <a:prstGeom prst="rect">
            <a:avLst/>
          </a:prstGeom>
          <a:solidFill>
            <a:srgbClr val="D9D9D9"/>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800">
                <a:solidFill>
                  <a:schemeClr val="dk1"/>
                </a:solidFill>
                <a:latin typeface="Source Code Pro"/>
                <a:ea typeface="Source Code Pro"/>
                <a:cs typeface="Source Code Pro"/>
                <a:sym typeface="Source Code Pro"/>
              </a:rPr>
              <a:t>Step 1:</a:t>
            </a:r>
            <a:r>
              <a:rPr lang="en" sz="800">
                <a:solidFill>
                  <a:srgbClr val="999999"/>
                </a:solidFill>
                <a:latin typeface="Source Code Pro"/>
                <a:ea typeface="Source Code Pro"/>
                <a:cs typeface="Source Code Pro"/>
                <a:sym typeface="Source Code Pro"/>
              </a:rPr>
              <a:t> </a:t>
            </a:r>
            <a:r>
              <a:rPr lang="en" sz="800">
                <a:solidFill>
                  <a:schemeClr val="dk1"/>
                </a:solidFill>
                <a:latin typeface="Source Code Pro"/>
                <a:ea typeface="Source Code Pro"/>
                <a:cs typeface="Source Code Pro"/>
                <a:sym typeface="Source Code Pro"/>
              </a:rPr>
              <a:t> gather data for </a:t>
            </a:r>
            <a:r>
              <a:rPr b="1" lang="en" sz="1000">
                <a:solidFill>
                  <a:schemeClr val="dk1"/>
                </a:solidFill>
                <a:latin typeface="Source Code Pro"/>
                <a:ea typeface="Source Code Pro"/>
                <a:cs typeface="Source Code Pro"/>
                <a:sym typeface="Source Code Pro"/>
              </a:rPr>
              <a:t>RIDE COUNTS OVERALL</a:t>
            </a:r>
            <a:r>
              <a:rPr lang="en" sz="1000">
                <a:solidFill>
                  <a:schemeClr val="dk1"/>
                </a:solidFill>
                <a:latin typeface="Source Code Pro"/>
                <a:ea typeface="Source Code Pro"/>
                <a:cs typeface="Source Code Pro"/>
                <a:sym typeface="Source Code Pro"/>
              </a:rPr>
              <a:t>, </a:t>
            </a:r>
            <a:r>
              <a:rPr b="1" lang="en" sz="1000">
                <a:solidFill>
                  <a:schemeClr val="dk1"/>
                </a:solidFill>
                <a:latin typeface="Source Code Pro"/>
                <a:ea typeface="Source Code Pro"/>
                <a:cs typeface="Source Code Pro"/>
                <a:sym typeface="Source Code Pro"/>
              </a:rPr>
              <a:t>REVENUE by RIDE TYPE</a:t>
            </a:r>
            <a:r>
              <a:rPr lang="en" sz="1000">
                <a:solidFill>
                  <a:schemeClr val="dk1"/>
                </a:solidFill>
                <a:latin typeface="Source Code Pro"/>
                <a:ea typeface="Source Code Pro"/>
                <a:cs typeface="Source Code Pro"/>
                <a:sym typeface="Source Code Pro"/>
              </a:rPr>
              <a:t>, </a:t>
            </a:r>
            <a:r>
              <a:rPr b="1" lang="en" sz="1000">
                <a:solidFill>
                  <a:schemeClr val="dk1"/>
                </a:solidFill>
                <a:latin typeface="Source Code Pro"/>
                <a:ea typeface="Source Code Pro"/>
                <a:cs typeface="Source Code Pro"/>
                <a:sym typeface="Source Code Pro"/>
              </a:rPr>
              <a:t>REVENUE per MILE</a:t>
            </a:r>
            <a:r>
              <a:rPr lang="en" sz="1000">
                <a:solidFill>
                  <a:schemeClr val="dk1"/>
                </a:solidFill>
                <a:latin typeface="Source Code Pro"/>
                <a:ea typeface="Source Code Pro"/>
                <a:cs typeface="Source Code Pro"/>
                <a:sym typeface="Source Code Pro"/>
              </a:rPr>
              <a:t> ( below )</a:t>
            </a:r>
            <a:endParaRPr sz="1500">
              <a:solidFill>
                <a:schemeClr val="dk1"/>
              </a:solidFill>
              <a:latin typeface="Source Code Pro"/>
              <a:ea typeface="Source Code Pro"/>
              <a:cs typeface="Source Code Pro"/>
              <a:sym typeface="Source Code Pro"/>
            </a:endParaRPr>
          </a:p>
          <a:p>
            <a:pPr indent="0" lvl="0" marL="0" rtl="0" algn="l">
              <a:spcBef>
                <a:spcPts val="0"/>
              </a:spcBef>
              <a:spcAft>
                <a:spcPts val="0"/>
              </a:spcAft>
              <a:buClr>
                <a:schemeClr val="dk1"/>
              </a:buClr>
              <a:buSzPts val="1100"/>
              <a:buFont typeface="Arial"/>
              <a:buNone/>
            </a:pPr>
            <a:r>
              <a:rPr lang="en" sz="900">
                <a:solidFill>
                  <a:schemeClr val="dk1"/>
                </a:solidFill>
              </a:rPr>
              <a:t> </a:t>
            </a:r>
            <a:endParaRPr sz="900">
              <a:solidFill>
                <a:schemeClr val="dk1"/>
              </a:solidFill>
            </a:endParaRPr>
          </a:p>
          <a:p>
            <a:pPr indent="0" lvl="0" marL="0" rtl="0" algn="l">
              <a:spcBef>
                <a:spcPts val="0"/>
              </a:spcBef>
              <a:spcAft>
                <a:spcPts val="0"/>
              </a:spcAft>
              <a:buNone/>
            </a:pPr>
            <a:r>
              <a:t/>
            </a:r>
            <a:endParaRPr sz="900">
              <a:solidFill>
                <a:srgbClr val="999999"/>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p:nvPr/>
        </p:nvSpPr>
        <p:spPr>
          <a:xfrm>
            <a:off x="-114750" y="575450"/>
            <a:ext cx="9838800" cy="619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114750" y="270650"/>
            <a:ext cx="9838800" cy="619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190950" y="423050"/>
            <a:ext cx="9838800" cy="6198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txBox="1"/>
          <p:nvPr>
            <p:ph type="title"/>
          </p:nvPr>
        </p:nvSpPr>
        <p:spPr>
          <a:xfrm>
            <a:off x="152400" y="30935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Executive Summary</a:t>
            </a:r>
            <a:endParaRPr/>
          </a:p>
        </p:txBody>
      </p:sp>
      <p:sp>
        <p:nvSpPr>
          <p:cNvPr id="76" name="Google Shape;76;p14"/>
          <p:cNvSpPr txBox="1"/>
          <p:nvPr/>
        </p:nvSpPr>
        <p:spPr>
          <a:xfrm>
            <a:off x="351500" y="1750925"/>
            <a:ext cx="8520600" cy="30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Code Pro"/>
                <a:ea typeface="Source Code Pro"/>
                <a:cs typeface="Source Code Pro"/>
                <a:sym typeface="Source Code Pro"/>
              </a:rPr>
              <a:t>In our search for a project, our team wanted to focus on the side of data that is related to e-commerce. More specifically we wanted to research,</a:t>
            </a:r>
            <a:endParaRPr>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Char char="-"/>
            </a:pPr>
            <a:r>
              <a:rPr lang="en">
                <a:latin typeface="Source Code Pro"/>
                <a:ea typeface="Source Code Pro"/>
                <a:cs typeface="Source Code Pro"/>
                <a:sym typeface="Source Code Pro"/>
              </a:rPr>
              <a:t>Businesses that are now a commodity.</a:t>
            </a:r>
            <a:endParaRPr>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Char char="-"/>
            </a:pPr>
            <a:r>
              <a:rPr lang="en">
                <a:latin typeface="Source Code Pro"/>
                <a:ea typeface="Source Code Pro"/>
                <a:cs typeface="Source Code Pro"/>
                <a:sym typeface="Source Code Pro"/>
              </a:rPr>
              <a:t>Is there competition in this market?</a:t>
            </a:r>
            <a:endParaRPr>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Char char="-"/>
            </a:pPr>
            <a:r>
              <a:rPr lang="en">
                <a:latin typeface="Source Code Pro"/>
                <a:ea typeface="Source Code Pro"/>
                <a:cs typeface="Source Code Pro"/>
                <a:sym typeface="Source Code Pro"/>
              </a:rPr>
              <a:t>Are there factors that affect these businesses?</a:t>
            </a:r>
            <a:endParaRPr>
              <a:latin typeface="Source Code Pro"/>
              <a:ea typeface="Source Code Pro"/>
              <a:cs typeface="Source Code Pro"/>
              <a:sym typeface="Source Code Pro"/>
            </a:endParaRPr>
          </a:p>
          <a:p>
            <a:pPr indent="0" lvl="0" marL="0" rtl="0" algn="l">
              <a:spcBef>
                <a:spcPts val="0"/>
              </a:spcBef>
              <a:spcAft>
                <a:spcPts val="0"/>
              </a:spcAft>
              <a:buNone/>
            </a:pPr>
            <a:r>
              <a:t/>
            </a:r>
            <a:endParaRPr>
              <a:latin typeface="Source Code Pro"/>
              <a:ea typeface="Source Code Pro"/>
              <a:cs typeface="Source Code Pro"/>
              <a:sym typeface="Source Code Pro"/>
            </a:endParaRPr>
          </a:p>
          <a:p>
            <a:pPr indent="0" lvl="0" marL="0" rtl="0" algn="l">
              <a:spcBef>
                <a:spcPts val="0"/>
              </a:spcBef>
              <a:spcAft>
                <a:spcPts val="0"/>
              </a:spcAft>
              <a:buNone/>
            </a:pPr>
            <a:r>
              <a:rPr lang="en">
                <a:latin typeface="Source Code Pro"/>
                <a:ea typeface="Source Code Pro"/>
                <a:cs typeface="Source Code Pro"/>
                <a:sym typeface="Source Code Pro"/>
              </a:rPr>
              <a:t>Rideshare Apps has changed the Gig Economy for the better. What started as a means to a sustainable side hustle has rapidly grown into a way of life for commuters across the nation. With this as our guiding star (and the </a:t>
            </a:r>
            <a:r>
              <a:rPr lang="en">
                <a:latin typeface="Source Code Pro"/>
                <a:ea typeface="Source Code Pro"/>
                <a:cs typeface="Source Code Pro"/>
                <a:sym typeface="Source Code Pro"/>
              </a:rPr>
              <a:t>available</a:t>
            </a:r>
            <a:r>
              <a:rPr lang="en">
                <a:latin typeface="Source Code Pro"/>
                <a:ea typeface="Source Code Pro"/>
                <a:cs typeface="Source Code Pro"/>
                <a:sym typeface="Source Code Pro"/>
              </a:rPr>
              <a:t> data we could derive from Kaggle!), we decided to embark on the analysis to ultimately decide which Rideshare App was better!</a:t>
            </a:r>
            <a:endParaRPr>
              <a:latin typeface="Source Code Pro"/>
              <a:ea typeface="Source Code Pro"/>
              <a:cs typeface="Source Code Pro"/>
              <a:sym typeface="Source Code Pro"/>
            </a:endParaRPr>
          </a:p>
          <a:p>
            <a:pPr indent="0" lvl="0" marL="0" rtl="0" algn="l">
              <a:spcBef>
                <a:spcPts val="0"/>
              </a:spcBef>
              <a:spcAft>
                <a:spcPts val="0"/>
              </a:spcAft>
              <a:buNone/>
            </a:pPr>
            <a:r>
              <a:t/>
            </a:r>
            <a:endParaRPr>
              <a:latin typeface="Source Code Pro"/>
              <a:ea typeface="Source Code Pro"/>
              <a:cs typeface="Source Code Pro"/>
              <a:sym typeface="Source Code Pr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2"/>
          <p:cNvSpPr txBox="1"/>
          <p:nvPr/>
        </p:nvSpPr>
        <p:spPr>
          <a:xfrm>
            <a:off x="129450" y="3213350"/>
            <a:ext cx="2050500" cy="1800300"/>
          </a:xfrm>
          <a:prstGeom prst="rect">
            <a:avLst/>
          </a:prstGeom>
          <a:no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999999"/>
                </a:solidFill>
              </a:rPr>
              <a:t>RIDE TYPE COUNTS OVERALL</a:t>
            </a:r>
            <a:endParaRPr sz="700">
              <a:solidFill>
                <a:srgbClr val="999999"/>
              </a:solidFill>
            </a:endParaRPr>
          </a:p>
          <a:p>
            <a:pPr indent="0" lvl="0" marL="0" rtl="0" algn="l">
              <a:spcBef>
                <a:spcPts val="0"/>
              </a:spcBef>
              <a:spcAft>
                <a:spcPts val="0"/>
              </a:spcAft>
              <a:buNone/>
            </a:pPr>
            <a:r>
              <a:t/>
            </a:r>
            <a:endParaRPr sz="700">
              <a:solidFill>
                <a:srgbClr val="999999"/>
              </a:solidFill>
            </a:endParaRPr>
          </a:p>
          <a:p>
            <a:pPr indent="0" lvl="0" marL="0" rtl="0" algn="l">
              <a:spcBef>
                <a:spcPts val="0"/>
              </a:spcBef>
              <a:spcAft>
                <a:spcPts val="0"/>
              </a:spcAft>
              <a:buNone/>
            </a:pPr>
            <a:r>
              <a:rPr lang="en" sz="700">
                <a:solidFill>
                  <a:srgbClr val="999999"/>
                </a:solidFill>
                <a:highlight>
                  <a:srgbClr val="FFFF00"/>
                </a:highlight>
              </a:rPr>
              <a:t>1 - RIDE_TYPE NAME (UberXL): 20197</a:t>
            </a:r>
            <a:endParaRPr sz="700">
              <a:solidFill>
                <a:srgbClr val="999999"/>
              </a:solidFill>
              <a:highlight>
                <a:srgbClr val="FFFF00"/>
              </a:highlight>
            </a:endParaRPr>
          </a:p>
          <a:p>
            <a:pPr indent="0" lvl="0" marL="0" rtl="0" algn="l">
              <a:spcBef>
                <a:spcPts val="0"/>
              </a:spcBef>
              <a:spcAft>
                <a:spcPts val="0"/>
              </a:spcAft>
              <a:buNone/>
            </a:pPr>
            <a:r>
              <a:rPr lang="en" sz="700">
                <a:solidFill>
                  <a:srgbClr val="999999"/>
                </a:solidFill>
                <a:highlight>
                  <a:srgbClr val="FFFF00"/>
                </a:highlight>
              </a:rPr>
              <a:t>2 - RIDE_TYPE NAME (Black): 20125</a:t>
            </a:r>
            <a:endParaRPr sz="700">
              <a:solidFill>
                <a:srgbClr val="999999"/>
              </a:solidFill>
              <a:highlight>
                <a:srgbClr val="FFFF00"/>
              </a:highlight>
            </a:endParaRPr>
          </a:p>
          <a:p>
            <a:pPr indent="0" lvl="0" marL="0" rtl="0" algn="l">
              <a:spcBef>
                <a:spcPts val="0"/>
              </a:spcBef>
              <a:spcAft>
                <a:spcPts val="0"/>
              </a:spcAft>
              <a:buNone/>
            </a:pPr>
            <a:r>
              <a:rPr lang="en" sz="700">
                <a:solidFill>
                  <a:srgbClr val="999999"/>
                </a:solidFill>
                <a:highlight>
                  <a:srgbClr val="FFFF00"/>
                </a:highlight>
              </a:rPr>
              <a:t>3 - RIDE_TYPE NAME (Black SUV): 20109</a:t>
            </a:r>
            <a:endParaRPr sz="700">
              <a:solidFill>
                <a:srgbClr val="999999"/>
              </a:solidFill>
              <a:highlight>
                <a:srgbClr val="FFFF00"/>
              </a:highlight>
            </a:endParaRPr>
          </a:p>
          <a:p>
            <a:pPr indent="0" lvl="0" marL="0" rtl="0" algn="l">
              <a:spcBef>
                <a:spcPts val="0"/>
              </a:spcBef>
              <a:spcAft>
                <a:spcPts val="0"/>
              </a:spcAft>
              <a:buNone/>
            </a:pPr>
            <a:r>
              <a:rPr lang="en" sz="700">
                <a:solidFill>
                  <a:srgbClr val="999999"/>
                </a:solidFill>
              </a:rPr>
              <a:t>4 - RIDE_TYPE NAME (Taxi): 20098</a:t>
            </a:r>
            <a:endParaRPr sz="700">
              <a:solidFill>
                <a:srgbClr val="999999"/>
              </a:solidFill>
            </a:endParaRPr>
          </a:p>
          <a:p>
            <a:pPr indent="0" lvl="0" marL="0" rtl="0" algn="l">
              <a:spcBef>
                <a:spcPts val="0"/>
              </a:spcBef>
              <a:spcAft>
                <a:spcPts val="0"/>
              </a:spcAft>
              <a:buNone/>
            </a:pPr>
            <a:r>
              <a:rPr lang="en" sz="700">
                <a:solidFill>
                  <a:srgbClr val="999999"/>
                </a:solidFill>
              </a:rPr>
              <a:t>5 - RIDE_TYPE NAME (UberX): 19994</a:t>
            </a:r>
            <a:endParaRPr sz="700">
              <a:solidFill>
                <a:srgbClr val="999999"/>
              </a:solidFill>
            </a:endParaRPr>
          </a:p>
          <a:p>
            <a:pPr indent="0" lvl="0" marL="0" rtl="0" algn="l">
              <a:spcBef>
                <a:spcPts val="0"/>
              </a:spcBef>
              <a:spcAft>
                <a:spcPts val="0"/>
              </a:spcAft>
              <a:buNone/>
            </a:pPr>
            <a:r>
              <a:rPr lang="en" sz="700">
                <a:solidFill>
                  <a:srgbClr val="999999"/>
                </a:solidFill>
              </a:rPr>
              <a:t>6 - RIDE_TYPE NAME (WAV): 19980</a:t>
            </a:r>
            <a:endParaRPr sz="700">
              <a:solidFill>
                <a:srgbClr val="999999"/>
              </a:solidFill>
            </a:endParaRPr>
          </a:p>
          <a:p>
            <a:pPr indent="0" lvl="0" marL="0" rtl="0" algn="l">
              <a:spcBef>
                <a:spcPts val="0"/>
              </a:spcBef>
              <a:spcAft>
                <a:spcPts val="0"/>
              </a:spcAft>
              <a:buNone/>
            </a:pPr>
            <a:r>
              <a:rPr lang="en" sz="700">
                <a:solidFill>
                  <a:srgbClr val="999999"/>
                </a:solidFill>
              </a:rPr>
              <a:t>7 - RIDE_TYPE NAME (UberPool): 19963</a:t>
            </a:r>
            <a:endParaRPr sz="700">
              <a:solidFill>
                <a:srgbClr val="999999"/>
              </a:solidFill>
            </a:endParaRPr>
          </a:p>
          <a:p>
            <a:pPr indent="0" lvl="0" marL="0" rtl="0" algn="l">
              <a:spcBef>
                <a:spcPts val="0"/>
              </a:spcBef>
              <a:spcAft>
                <a:spcPts val="0"/>
              </a:spcAft>
              <a:buNone/>
            </a:pPr>
            <a:r>
              <a:rPr lang="en" sz="700">
                <a:solidFill>
                  <a:srgbClr val="999999"/>
                </a:solidFill>
              </a:rPr>
              <a:t>8 - RIDE_TYPE NAME (Lyft XL): 18644</a:t>
            </a:r>
            <a:endParaRPr sz="700">
              <a:solidFill>
                <a:srgbClr val="999999"/>
              </a:solidFill>
            </a:endParaRPr>
          </a:p>
          <a:p>
            <a:pPr indent="0" lvl="0" marL="0" rtl="0" algn="l">
              <a:spcBef>
                <a:spcPts val="0"/>
              </a:spcBef>
              <a:spcAft>
                <a:spcPts val="0"/>
              </a:spcAft>
              <a:buNone/>
            </a:pPr>
            <a:r>
              <a:rPr lang="en" sz="700">
                <a:solidFill>
                  <a:srgbClr val="999999"/>
                </a:solidFill>
              </a:rPr>
              <a:t>9 - RIDE_TYPE NAME (Lux): 18586</a:t>
            </a:r>
            <a:endParaRPr sz="700">
              <a:solidFill>
                <a:srgbClr val="999999"/>
              </a:solidFill>
            </a:endParaRPr>
          </a:p>
          <a:p>
            <a:pPr indent="0" lvl="0" marL="0" rtl="0" algn="l">
              <a:spcBef>
                <a:spcPts val="0"/>
              </a:spcBef>
              <a:spcAft>
                <a:spcPts val="0"/>
              </a:spcAft>
              <a:buNone/>
            </a:pPr>
            <a:r>
              <a:rPr lang="en" sz="700">
                <a:solidFill>
                  <a:srgbClr val="999999"/>
                </a:solidFill>
              </a:rPr>
              <a:t>10 - RIDE_TYPE NAME (Lux Black XL): 18579</a:t>
            </a:r>
            <a:endParaRPr sz="700">
              <a:solidFill>
                <a:srgbClr val="999999"/>
              </a:solidFill>
            </a:endParaRPr>
          </a:p>
          <a:p>
            <a:pPr indent="0" lvl="0" marL="0" rtl="0" algn="l">
              <a:spcBef>
                <a:spcPts val="0"/>
              </a:spcBef>
              <a:spcAft>
                <a:spcPts val="0"/>
              </a:spcAft>
              <a:buNone/>
            </a:pPr>
            <a:r>
              <a:rPr lang="en" sz="700">
                <a:solidFill>
                  <a:srgbClr val="999999"/>
                </a:solidFill>
              </a:rPr>
              <a:t>11 - RIDE_TYPE NAME (Shared): 18560</a:t>
            </a:r>
            <a:endParaRPr sz="700">
              <a:solidFill>
                <a:srgbClr val="999999"/>
              </a:solidFill>
            </a:endParaRPr>
          </a:p>
          <a:p>
            <a:pPr indent="0" lvl="0" marL="0" rtl="0" algn="l">
              <a:spcBef>
                <a:spcPts val="0"/>
              </a:spcBef>
              <a:spcAft>
                <a:spcPts val="0"/>
              </a:spcAft>
              <a:buNone/>
            </a:pPr>
            <a:r>
              <a:rPr lang="en" sz="700">
                <a:solidFill>
                  <a:srgbClr val="999999"/>
                </a:solidFill>
              </a:rPr>
              <a:t>12 - RIDE_TYPE NAME (Lyft): 18534</a:t>
            </a:r>
            <a:endParaRPr sz="700">
              <a:solidFill>
                <a:srgbClr val="999999"/>
              </a:solidFill>
            </a:endParaRPr>
          </a:p>
          <a:p>
            <a:pPr indent="0" lvl="0" marL="0" rtl="0" algn="l">
              <a:spcBef>
                <a:spcPts val="0"/>
              </a:spcBef>
              <a:spcAft>
                <a:spcPts val="0"/>
              </a:spcAft>
              <a:buClr>
                <a:schemeClr val="dk1"/>
              </a:buClr>
              <a:buSzPts val="1100"/>
              <a:buFont typeface="Arial"/>
              <a:buNone/>
            </a:pPr>
            <a:r>
              <a:rPr lang="en" sz="700">
                <a:solidFill>
                  <a:srgbClr val="999999"/>
                </a:solidFill>
              </a:rPr>
              <a:t>13 - RIDE_TYPE NAME (Lux Black): 18458</a:t>
            </a:r>
            <a:endParaRPr sz="700">
              <a:solidFill>
                <a:srgbClr val="999999"/>
              </a:solidFill>
            </a:endParaRPr>
          </a:p>
          <a:p>
            <a:pPr indent="0" lvl="0" marL="0" rtl="0" algn="l">
              <a:spcBef>
                <a:spcPts val="0"/>
              </a:spcBef>
              <a:spcAft>
                <a:spcPts val="0"/>
              </a:spcAft>
              <a:buNone/>
            </a:pPr>
            <a:r>
              <a:t/>
            </a:r>
            <a:endParaRPr sz="800"/>
          </a:p>
        </p:txBody>
      </p:sp>
      <p:sp>
        <p:nvSpPr>
          <p:cNvPr id="235" name="Google Shape;235;p32"/>
          <p:cNvSpPr txBox="1"/>
          <p:nvPr/>
        </p:nvSpPr>
        <p:spPr>
          <a:xfrm>
            <a:off x="5876500" y="3149625"/>
            <a:ext cx="1621800" cy="1760100"/>
          </a:xfrm>
          <a:prstGeom prst="rect">
            <a:avLst/>
          </a:prstGeom>
          <a:no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999999"/>
                </a:solidFill>
              </a:rPr>
              <a:t>TOTAL REVENUE by RIDE TYPE</a:t>
            </a:r>
            <a:endParaRPr sz="700">
              <a:solidFill>
                <a:srgbClr val="999999"/>
              </a:solidFill>
            </a:endParaRPr>
          </a:p>
          <a:p>
            <a:pPr indent="0" lvl="0" marL="0" rtl="0" algn="l">
              <a:spcBef>
                <a:spcPts val="0"/>
              </a:spcBef>
              <a:spcAft>
                <a:spcPts val="0"/>
              </a:spcAft>
              <a:buNone/>
            </a:pPr>
            <a:r>
              <a:t/>
            </a:r>
            <a:endParaRPr sz="700">
              <a:solidFill>
                <a:srgbClr val="999999"/>
              </a:solidFill>
            </a:endParaRPr>
          </a:p>
          <a:p>
            <a:pPr indent="0" lvl="0" marL="0" rtl="0" algn="l">
              <a:spcBef>
                <a:spcPts val="0"/>
              </a:spcBef>
              <a:spcAft>
                <a:spcPts val="0"/>
              </a:spcAft>
              <a:buNone/>
            </a:pPr>
            <a:r>
              <a:rPr lang="en" sz="700">
                <a:solidFill>
                  <a:srgbClr val="999999"/>
                </a:solidFill>
                <a:highlight>
                  <a:srgbClr val="FFFF00"/>
                </a:highlight>
              </a:rPr>
              <a:t>1- Black SUV: $607,876.50 </a:t>
            </a:r>
            <a:endParaRPr sz="700">
              <a:solidFill>
                <a:srgbClr val="999999"/>
              </a:solidFill>
              <a:highlight>
                <a:srgbClr val="FFFF00"/>
              </a:highlight>
            </a:endParaRPr>
          </a:p>
          <a:p>
            <a:pPr indent="0" lvl="0" marL="0" rtl="0" algn="l">
              <a:spcBef>
                <a:spcPts val="0"/>
              </a:spcBef>
              <a:spcAft>
                <a:spcPts val="0"/>
              </a:spcAft>
              <a:buNone/>
            </a:pPr>
            <a:r>
              <a:rPr lang="en" sz="700">
                <a:solidFill>
                  <a:srgbClr val="999999"/>
                </a:solidFill>
                <a:highlight>
                  <a:srgbClr val="FFFF00"/>
                </a:highlight>
              </a:rPr>
              <a:t>2- Lux Black XL: $600,229.50 </a:t>
            </a:r>
            <a:endParaRPr sz="700">
              <a:solidFill>
                <a:srgbClr val="999999"/>
              </a:solidFill>
              <a:highlight>
                <a:srgbClr val="FFFF00"/>
              </a:highlight>
            </a:endParaRPr>
          </a:p>
          <a:p>
            <a:pPr indent="0" lvl="0" marL="0" rtl="0" algn="l">
              <a:spcBef>
                <a:spcPts val="0"/>
              </a:spcBef>
              <a:spcAft>
                <a:spcPts val="0"/>
              </a:spcAft>
              <a:buNone/>
            </a:pPr>
            <a:r>
              <a:rPr lang="en" sz="700">
                <a:solidFill>
                  <a:srgbClr val="999999"/>
                </a:solidFill>
                <a:highlight>
                  <a:srgbClr val="FFFF00"/>
                </a:highlight>
              </a:rPr>
              <a:t>3- Lux Black: $424,461.20 </a:t>
            </a:r>
            <a:endParaRPr sz="700">
              <a:solidFill>
                <a:srgbClr val="999999"/>
              </a:solidFill>
              <a:highlight>
                <a:srgbClr val="FFFF00"/>
              </a:highlight>
            </a:endParaRPr>
          </a:p>
          <a:p>
            <a:pPr indent="0" lvl="0" marL="0" rtl="0" algn="l">
              <a:spcBef>
                <a:spcPts val="0"/>
              </a:spcBef>
              <a:spcAft>
                <a:spcPts val="0"/>
              </a:spcAft>
              <a:buNone/>
            </a:pPr>
            <a:r>
              <a:rPr lang="en" sz="700">
                <a:solidFill>
                  <a:srgbClr val="999999"/>
                </a:solidFill>
              </a:rPr>
              <a:t>4- Black: $412,885.00 </a:t>
            </a:r>
            <a:endParaRPr sz="700">
              <a:solidFill>
                <a:srgbClr val="999999"/>
              </a:solidFill>
            </a:endParaRPr>
          </a:p>
          <a:p>
            <a:pPr indent="0" lvl="0" marL="0" rtl="0" algn="l">
              <a:spcBef>
                <a:spcPts val="0"/>
              </a:spcBef>
              <a:spcAft>
                <a:spcPts val="0"/>
              </a:spcAft>
              <a:buNone/>
            </a:pPr>
            <a:r>
              <a:rPr lang="en" sz="700">
                <a:solidFill>
                  <a:srgbClr val="999999"/>
                </a:solidFill>
              </a:rPr>
              <a:t>5- Lux: $330,299.00 </a:t>
            </a:r>
            <a:endParaRPr sz="700">
              <a:solidFill>
                <a:srgbClr val="999999"/>
              </a:solidFill>
            </a:endParaRPr>
          </a:p>
          <a:p>
            <a:pPr indent="0" lvl="0" marL="0" rtl="0" algn="l">
              <a:spcBef>
                <a:spcPts val="0"/>
              </a:spcBef>
              <a:spcAft>
                <a:spcPts val="0"/>
              </a:spcAft>
              <a:buNone/>
            </a:pPr>
            <a:r>
              <a:rPr lang="en" sz="700">
                <a:solidFill>
                  <a:srgbClr val="999999"/>
                </a:solidFill>
              </a:rPr>
              <a:t>6- UberXL: $316,497.50 </a:t>
            </a:r>
            <a:endParaRPr sz="700">
              <a:solidFill>
                <a:srgbClr val="999999"/>
              </a:solidFill>
            </a:endParaRPr>
          </a:p>
          <a:p>
            <a:pPr indent="0" lvl="0" marL="0" rtl="0" algn="l">
              <a:spcBef>
                <a:spcPts val="0"/>
              </a:spcBef>
              <a:spcAft>
                <a:spcPts val="0"/>
              </a:spcAft>
              <a:buNone/>
            </a:pPr>
            <a:r>
              <a:rPr lang="en" sz="700">
                <a:solidFill>
                  <a:srgbClr val="999999"/>
                </a:solidFill>
              </a:rPr>
              <a:t>7- Lyft XL: $285,467.10 </a:t>
            </a:r>
            <a:endParaRPr sz="700">
              <a:solidFill>
                <a:srgbClr val="999999"/>
              </a:solidFill>
            </a:endParaRPr>
          </a:p>
          <a:p>
            <a:pPr indent="0" lvl="0" marL="0" rtl="0" algn="l">
              <a:spcBef>
                <a:spcPts val="0"/>
              </a:spcBef>
              <a:spcAft>
                <a:spcPts val="0"/>
              </a:spcAft>
              <a:buNone/>
            </a:pPr>
            <a:r>
              <a:rPr lang="en" sz="700">
                <a:solidFill>
                  <a:srgbClr val="999999"/>
                </a:solidFill>
              </a:rPr>
              <a:t>8- WAV: $195,575.00 </a:t>
            </a:r>
            <a:endParaRPr sz="700">
              <a:solidFill>
                <a:srgbClr val="999999"/>
              </a:solidFill>
            </a:endParaRPr>
          </a:p>
          <a:p>
            <a:pPr indent="0" lvl="0" marL="0" rtl="0" algn="l">
              <a:spcBef>
                <a:spcPts val="0"/>
              </a:spcBef>
              <a:spcAft>
                <a:spcPts val="0"/>
              </a:spcAft>
              <a:buNone/>
            </a:pPr>
            <a:r>
              <a:rPr lang="en" sz="700">
                <a:solidFill>
                  <a:srgbClr val="999999"/>
                </a:solidFill>
              </a:rPr>
              <a:t>9- UberX: $195,537.00 </a:t>
            </a:r>
            <a:endParaRPr sz="700">
              <a:solidFill>
                <a:srgbClr val="999999"/>
              </a:solidFill>
            </a:endParaRPr>
          </a:p>
          <a:p>
            <a:pPr indent="0" lvl="0" marL="0" rtl="0" algn="l">
              <a:spcBef>
                <a:spcPts val="0"/>
              </a:spcBef>
              <a:spcAft>
                <a:spcPts val="0"/>
              </a:spcAft>
              <a:buNone/>
            </a:pPr>
            <a:r>
              <a:rPr lang="en" sz="700">
                <a:solidFill>
                  <a:srgbClr val="999999"/>
                </a:solidFill>
              </a:rPr>
              <a:t>10- Lyft: $178,235.35 </a:t>
            </a:r>
            <a:endParaRPr sz="700">
              <a:solidFill>
                <a:srgbClr val="999999"/>
              </a:solidFill>
            </a:endParaRPr>
          </a:p>
          <a:p>
            <a:pPr indent="0" lvl="0" marL="0" rtl="0" algn="l">
              <a:spcBef>
                <a:spcPts val="0"/>
              </a:spcBef>
              <a:spcAft>
                <a:spcPts val="0"/>
              </a:spcAft>
              <a:buNone/>
            </a:pPr>
            <a:r>
              <a:rPr lang="en" sz="700">
                <a:solidFill>
                  <a:srgbClr val="999999"/>
                </a:solidFill>
              </a:rPr>
              <a:t>11- UberPool: $174,393.00 </a:t>
            </a:r>
            <a:endParaRPr sz="700">
              <a:solidFill>
                <a:srgbClr val="999999"/>
              </a:solidFill>
            </a:endParaRPr>
          </a:p>
          <a:p>
            <a:pPr indent="0" lvl="0" marL="0" rtl="0" algn="l">
              <a:spcBef>
                <a:spcPts val="0"/>
              </a:spcBef>
              <a:spcAft>
                <a:spcPts val="0"/>
              </a:spcAft>
              <a:buNone/>
            </a:pPr>
            <a:r>
              <a:rPr lang="en" sz="700">
                <a:solidFill>
                  <a:srgbClr val="999999"/>
                </a:solidFill>
              </a:rPr>
              <a:t>12- Shared: $111,763.00 </a:t>
            </a:r>
            <a:endParaRPr sz="700">
              <a:solidFill>
                <a:srgbClr val="999999"/>
              </a:solidFill>
            </a:endParaRPr>
          </a:p>
          <a:p>
            <a:pPr indent="0" lvl="0" marL="0" rtl="0" algn="l">
              <a:spcBef>
                <a:spcPts val="0"/>
              </a:spcBef>
              <a:spcAft>
                <a:spcPts val="0"/>
              </a:spcAft>
              <a:buNone/>
            </a:pPr>
            <a:r>
              <a:rPr lang="en" sz="700">
                <a:solidFill>
                  <a:srgbClr val="999999"/>
                </a:solidFill>
              </a:rPr>
              <a:t>13- Taxi: $0.00</a:t>
            </a:r>
            <a:endParaRPr sz="700">
              <a:solidFill>
                <a:srgbClr val="999999"/>
              </a:solidFill>
            </a:endParaRPr>
          </a:p>
          <a:p>
            <a:pPr indent="0" lvl="0" marL="0" rtl="0" algn="l">
              <a:spcBef>
                <a:spcPts val="0"/>
              </a:spcBef>
              <a:spcAft>
                <a:spcPts val="0"/>
              </a:spcAft>
              <a:buNone/>
            </a:pPr>
            <a:r>
              <a:t/>
            </a:r>
            <a:endParaRPr/>
          </a:p>
        </p:txBody>
      </p:sp>
      <p:sp>
        <p:nvSpPr>
          <p:cNvPr id="236" name="Google Shape;236;p32"/>
          <p:cNvSpPr txBox="1"/>
          <p:nvPr/>
        </p:nvSpPr>
        <p:spPr>
          <a:xfrm>
            <a:off x="7592375" y="3129525"/>
            <a:ext cx="1392600" cy="1800300"/>
          </a:xfrm>
          <a:prstGeom prst="rect">
            <a:avLst/>
          </a:prstGeom>
          <a:no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999999"/>
                </a:solidFill>
              </a:rPr>
              <a:t>MEAN REVENUE by </a:t>
            </a:r>
            <a:br>
              <a:rPr lang="en" sz="700">
                <a:solidFill>
                  <a:srgbClr val="999999"/>
                </a:solidFill>
              </a:rPr>
            </a:br>
            <a:r>
              <a:rPr lang="en" sz="700">
                <a:solidFill>
                  <a:srgbClr val="999999"/>
                </a:solidFill>
              </a:rPr>
              <a:t>RIDE TYPE DISTANCE</a:t>
            </a:r>
            <a:endParaRPr sz="700">
              <a:solidFill>
                <a:srgbClr val="999999"/>
              </a:solidFill>
            </a:endParaRPr>
          </a:p>
          <a:p>
            <a:pPr indent="0" lvl="0" marL="0" rtl="0" algn="l">
              <a:spcBef>
                <a:spcPts val="0"/>
              </a:spcBef>
              <a:spcAft>
                <a:spcPts val="0"/>
              </a:spcAft>
              <a:buNone/>
            </a:pPr>
            <a:r>
              <a:t/>
            </a:r>
            <a:endParaRPr sz="700">
              <a:solidFill>
                <a:srgbClr val="999999"/>
              </a:solidFill>
            </a:endParaRPr>
          </a:p>
          <a:p>
            <a:pPr indent="0" lvl="0" marL="0" rtl="0" algn="l">
              <a:spcBef>
                <a:spcPts val="0"/>
              </a:spcBef>
              <a:spcAft>
                <a:spcPts val="0"/>
              </a:spcAft>
              <a:buNone/>
            </a:pPr>
            <a:r>
              <a:rPr lang="en" sz="700">
                <a:solidFill>
                  <a:srgbClr val="999999"/>
                </a:solidFill>
                <a:highlight>
                  <a:srgbClr val="FFFF00"/>
                </a:highlight>
              </a:rPr>
              <a:t>1- Lux Black XL: $14.82 / mile</a:t>
            </a:r>
            <a:endParaRPr sz="700">
              <a:solidFill>
                <a:srgbClr val="999999"/>
              </a:solidFill>
              <a:highlight>
                <a:srgbClr val="FFFF00"/>
              </a:highlight>
            </a:endParaRPr>
          </a:p>
          <a:p>
            <a:pPr indent="0" lvl="0" marL="0" rtl="0" algn="l">
              <a:spcBef>
                <a:spcPts val="0"/>
              </a:spcBef>
              <a:spcAft>
                <a:spcPts val="0"/>
              </a:spcAft>
              <a:buNone/>
            </a:pPr>
            <a:r>
              <a:rPr lang="en" sz="700">
                <a:solidFill>
                  <a:srgbClr val="999999"/>
                </a:solidFill>
                <a:highlight>
                  <a:srgbClr val="FFFF00"/>
                </a:highlight>
              </a:rPr>
              <a:t>2- Black SUV: $13.89 / mile</a:t>
            </a:r>
            <a:endParaRPr sz="700">
              <a:solidFill>
                <a:srgbClr val="999999"/>
              </a:solidFill>
              <a:highlight>
                <a:srgbClr val="FFFF00"/>
              </a:highlight>
            </a:endParaRPr>
          </a:p>
          <a:p>
            <a:pPr indent="0" lvl="0" marL="0" rtl="0" algn="l">
              <a:spcBef>
                <a:spcPts val="0"/>
              </a:spcBef>
              <a:spcAft>
                <a:spcPts val="0"/>
              </a:spcAft>
              <a:buNone/>
            </a:pPr>
            <a:r>
              <a:rPr lang="en" sz="700">
                <a:solidFill>
                  <a:srgbClr val="999999"/>
                </a:solidFill>
                <a:highlight>
                  <a:srgbClr val="FFFF00"/>
                </a:highlight>
              </a:rPr>
              <a:t>3- Lux Black: $10.57 / mile</a:t>
            </a:r>
            <a:endParaRPr sz="700">
              <a:solidFill>
                <a:srgbClr val="999999"/>
              </a:solidFill>
              <a:highlight>
                <a:srgbClr val="FFFF00"/>
              </a:highlight>
            </a:endParaRPr>
          </a:p>
          <a:p>
            <a:pPr indent="0" lvl="0" marL="0" rtl="0" algn="l">
              <a:spcBef>
                <a:spcPts val="0"/>
              </a:spcBef>
              <a:spcAft>
                <a:spcPts val="0"/>
              </a:spcAft>
              <a:buNone/>
            </a:pPr>
            <a:r>
              <a:rPr lang="en" sz="700">
                <a:solidFill>
                  <a:srgbClr val="999999"/>
                </a:solidFill>
              </a:rPr>
              <a:t>4- Black: $9.37 / mile</a:t>
            </a:r>
            <a:endParaRPr sz="700">
              <a:solidFill>
                <a:srgbClr val="999999"/>
              </a:solidFill>
            </a:endParaRPr>
          </a:p>
          <a:p>
            <a:pPr indent="0" lvl="0" marL="0" rtl="0" algn="l">
              <a:spcBef>
                <a:spcPts val="0"/>
              </a:spcBef>
              <a:spcAft>
                <a:spcPts val="0"/>
              </a:spcAft>
              <a:buNone/>
            </a:pPr>
            <a:r>
              <a:rPr lang="en" sz="700">
                <a:solidFill>
                  <a:srgbClr val="999999"/>
                </a:solidFill>
              </a:rPr>
              <a:t>5- Lux: $8.14 / mile</a:t>
            </a:r>
            <a:endParaRPr sz="700">
              <a:solidFill>
                <a:srgbClr val="999999"/>
              </a:solidFill>
            </a:endParaRPr>
          </a:p>
          <a:p>
            <a:pPr indent="0" lvl="0" marL="0" rtl="0" algn="l">
              <a:spcBef>
                <a:spcPts val="0"/>
              </a:spcBef>
              <a:spcAft>
                <a:spcPts val="0"/>
              </a:spcAft>
              <a:buNone/>
            </a:pPr>
            <a:r>
              <a:rPr lang="en" sz="700">
                <a:solidFill>
                  <a:srgbClr val="999999"/>
                </a:solidFill>
              </a:rPr>
              <a:t>6- UberXL: $7.16 / mile</a:t>
            </a:r>
            <a:endParaRPr sz="700">
              <a:solidFill>
                <a:srgbClr val="999999"/>
              </a:solidFill>
            </a:endParaRPr>
          </a:p>
          <a:p>
            <a:pPr indent="0" lvl="0" marL="0" rtl="0" algn="l">
              <a:spcBef>
                <a:spcPts val="0"/>
              </a:spcBef>
              <a:spcAft>
                <a:spcPts val="0"/>
              </a:spcAft>
              <a:buNone/>
            </a:pPr>
            <a:r>
              <a:rPr lang="en" sz="700">
                <a:solidFill>
                  <a:srgbClr val="999999"/>
                </a:solidFill>
              </a:rPr>
              <a:t>7- Lyft XL: $7.01 / mile</a:t>
            </a:r>
            <a:endParaRPr sz="700">
              <a:solidFill>
                <a:srgbClr val="999999"/>
              </a:solidFill>
            </a:endParaRPr>
          </a:p>
          <a:p>
            <a:pPr indent="0" lvl="0" marL="0" rtl="0" algn="l">
              <a:spcBef>
                <a:spcPts val="0"/>
              </a:spcBef>
              <a:spcAft>
                <a:spcPts val="0"/>
              </a:spcAft>
              <a:buNone/>
            </a:pPr>
            <a:r>
              <a:rPr lang="en" sz="700">
                <a:solidFill>
                  <a:srgbClr val="999999"/>
                </a:solidFill>
              </a:rPr>
              <a:t>8- WAV: $4.45 / mile</a:t>
            </a:r>
            <a:endParaRPr sz="700">
              <a:solidFill>
                <a:srgbClr val="999999"/>
              </a:solidFill>
            </a:endParaRPr>
          </a:p>
          <a:p>
            <a:pPr indent="0" lvl="0" marL="0" rtl="0" algn="l">
              <a:spcBef>
                <a:spcPts val="0"/>
              </a:spcBef>
              <a:spcAft>
                <a:spcPts val="0"/>
              </a:spcAft>
              <a:buNone/>
            </a:pPr>
            <a:r>
              <a:rPr lang="en" sz="700">
                <a:solidFill>
                  <a:srgbClr val="999999"/>
                </a:solidFill>
              </a:rPr>
              <a:t>9- UberX: $4.48 / mile</a:t>
            </a:r>
            <a:endParaRPr sz="700">
              <a:solidFill>
                <a:srgbClr val="999999"/>
              </a:solidFill>
            </a:endParaRPr>
          </a:p>
          <a:p>
            <a:pPr indent="0" lvl="0" marL="0" rtl="0" algn="l">
              <a:spcBef>
                <a:spcPts val="0"/>
              </a:spcBef>
              <a:spcAft>
                <a:spcPts val="0"/>
              </a:spcAft>
              <a:buNone/>
            </a:pPr>
            <a:r>
              <a:rPr lang="en" sz="700">
                <a:solidFill>
                  <a:srgbClr val="999999"/>
                </a:solidFill>
              </a:rPr>
              <a:t>10- Lyft: $4.40 / mile</a:t>
            </a:r>
            <a:endParaRPr sz="700">
              <a:solidFill>
                <a:srgbClr val="999999"/>
              </a:solidFill>
            </a:endParaRPr>
          </a:p>
          <a:p>
            <a:pPr indent="0" lvl="0" marL="0" rtl="0" algn="l">
              <a:spcBef>
                <a:spcPts val="0"/>
              </a:spcBef>
              <a:spcAft>
                <a:spcPts val="0"/>
              </a:spcAft>
              <a:buNone/>
            </a:pPr>
            <a:r>
              <a:rPr lang="en" sz="700">
                <a:solidFill>
                  <a:srgbClr val="999999"/>
                </a:solidFill>
              </a:rPr>
              <a:t>11- UberPool: $4.01 / mile</a:t>
            </a:r>
            <a:endParaRPr sz="700">
              <a:solidFill>
                <a:srgbClr val="999999"/>
              </a:solidFill>
            </a:endParaRPr>
          </a:p>
          <a:p>
            <a:pPr indent="0" lvl="0" marL="0" rtl="0" algn="l">
              <a:spcBef>
                <a:spcPts val="0"/>
              </a:spcBef>
              <a:spcAft>
                <a:spcPts val="0"/>
              </a:spcAft>
              <a:buNone/>
            </a:pPr>
            <a:r>
              <a:rPr lang="en" sz="700">
                <a:solidFill>
                  <a:srgbClr val="999999"/>
                </a:solidFill>
              </a:rPr>
              <a:t>12- Shared: $2.76 / mile</a:t>
            </a:r>
            <a:endParaRPr sz="700">
              <a:solidFill>
                <a:srgbClr val="999999"/>
              </a:solidFill>
            </a:endParaRPr>
          </a:p>
          <a:p>
            <a:pPr indent="0" lvl="0" marL="0" rtl="0" algn="l">
              <a:spcBef>
                <a:spcPts val="0"/>
              </a:spcBef>
              <a:spcAft>
                <a:spcPts val="0"/>
              </a:spcAft>
              <a:buNone/>
            </a:pPr>
            <a:r>
              <a:rPr lang="en" sz="700">
                <a:solidFill>
                  <a:srgbClr val="999999"/>
                </a:solidFill>
              </a:rPr>
              <a:t>13- Taxi: $0.00 / mile</a:t>
            </a:r>
            <a:endParaRPr sz="700">
              <a:solidFill>
                <a:srgbClr val="999999"/>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t/>
            </a:r>
            <a:endParaRPr/>
          </a:p>
        </p:txBody>
      </p:sp>
      <p:sp>
        <p:nvSpPr>
          <p:cNvPr id="237" name="Google Shape;237;p32"/>
          <p:cNvSpPr txBox="1"/>
          <p:nvPr/>
        </p:nvSpPr>
        <p:spPr>
          <a:xfrm>
            <a:off x="2315525" y="3759850"/>
            <a:ext cx="3425400" cy="1213500"/>
          </a:xfrm>
          <a:prstGeom prst="rect">
            <a:avLst/>
          </a:prstGeom>
          <a:solidFill>
            <a:srgbClr val="CCCCCC"/>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latin typeface="Source Code Pro"/>
                <a:ea typeface="Source Code Pro"/>
                <a:cs typeface="Source Code Pro"/>
                <a:sym typeface="Source Code Pro"/>
              </a:rPr>
              <a:t>Whereas…</a:t>
            </a:r>
            <a:br>
              <a:rPr lang="en" sz="1100">
                <a:latin typeface="Source Code Pro"/>
                <a:ea typeface="Source Code Pro"/>
                <a:cs typeface="Source Code Pro"/>
                <a:sym typeface="Source Code Pro"/>
              </a:rPr>
            </a:br>
            <a:r>
              <a:rPr lang="en" sz="1100" u="sng">
                <a:latin typeface="Source Code Pro"/>
                <a:ea typeface="Source Code Pro"/>
                <a:cs typeface="Source Code Pro"/>
                <a:sym typeface="Source Code Pro"/>
              </a:rPr>
              <a:t>RIDE TYPE COUNTS -to- REVENUE per MILE</a:t>
            </a:r>
            <a:br>
              <a:rPr lang="en" sz="1100">
                <a:latin typeface="Source Code Pro"/>
                <a:ea typeface="Source Code Pro"/>
                <a:cs typeface="Source Code Pro"/>
                <a:sym typeface="Source Code Pro"/>
              </a:rPr>
            </a:br>
            <a:r>
              <a:rPr lang="en" sz="1100">
                <a:latin typeface="Source Code Pro"/>
                <a:ea typeface="Source Code Pro"/>
                <a:cs typeface="Source Code Pro"/>
                <a:sym typeface="Source Code Pro"/>
              </a:rPr>
              <a:t>…shows a divergent relationship…</a:t>
            </a:r>
            <a:br>
              <a:rPr lang="en" sz="1100">
                <a:latin typeface="Source Code Pro"/>
                <a:ea typeface="Source Code Pro"/>
                <a:cs typeface="Source Code Pro"/>
                <a:sym typeface="Source Code Pro"/>
              </a:rPr>
            </a:br>
            <a:br>
              <a:rPr lang="en" sz="1100">
                <a:latin typeface="Source Code Pro"/>
                <a:ea typeface="Source Code Pro"/>
                <a:cs typeface="Source Code Pro"/>
                <a:sym typeface="Source Code Pro"/>
              </a:rPr>
            </a:br>
            <a:r>
              <a:rPr lang="en" sz="1100" u="sng">
                <a:solidFill>
                  <a:schemeClr val="dk1"/>
                </a:solidFill>
                <a:latin typeface="Source Code Pro"/>
                <a:ea typeface="Source Code Pro"/>
                <a:cs typeface="Source Code Pro"/>
                <a:sym typeface="Source Code Pro"/>
              </a:rPr>
              <a:t>TOTAL REVENUE -to- REVENUE per MILE</a:t>
            </a:r>
            <a:br>
              <a:rPr lang="en" sz="1100">
                <a:solidFill>
                  <a:schemeClr val="dk1"/>
                </a:solidFill>
                <a:latin typeface="Source Code Pro"/>
                <a:ea typeface="Source Code Pro"/>
                <a:cs typeface="Source Code Pro"/>
                <a:sym typeface="Source Code Pro"/>
              </a:rPr>
            </a:br>
            <a:r>
              <a:rPr lang="en" sz="1100">
                <a:solidFill>
                  <a:schemeClr val="dk1"/>
                </a:solidFill>
                <a:latin typeface="Source Code Pro"/>
                <a:ea typeface="Source Code Pro"/>
                <a:cs typeface="Source Code Pro"/>
                <a:sym typeface="Source Code Pro"/>
              </a:rPr>
              <a:t>…shows a direct trend…</a:t>
            </a:r>
            <a:endParaRPr sz="1100">
              <a:latin typeface="Source Code Pro"/>
              <a:ea typeface="Source Code Pro"/>
              <a:cs typeface="Source Code Pro"/>
              <a:sym typeface="Source Code Pro"/>
            </a:endParaRPr>
          </a:p>
        </p:txBody>
      </p:sp>
      <p:pic>
        <p:nvPicPr>
          <p:cNvPr id="238" name="Google Shape;238;p32"/>
          <p:cNvPicPr preferRelativeResize="0"/>
          <p:nvPr/>
        </p:nvPicPr>
        <p:blipFill>
          <a:blip r:embed="rId3">
            <a:alphaModFix/>
          </a:blip>
          <a:stretch>
            <a:fillRect/>
          </a:stretch>
        </p:blipFill>
        <p:spPr>
          <a:xfrm>
            <a:off x="4642681" y="504700"/>
            <a:ext cx="4411367" cy="2605724"/>
          </a:xfrm>
          <a:prstGeom prst="rect">
            <a:avLst/>
          </a:prstGeom>
          <a:noFill/>
          <a:ln>
            <a:noFill/>
          </a:ln>
        </p:spPr>
      </p:pic>
      <p:sp>
        <p:nvSpPr>
          <p:cNvPr id="239" name="Google Shape;239;p32"/>
          <p:cNvSpPr/>
          <p:nvPr/>
        </p:nvSpPr>
        <p:spPr>
          <a:xfrm flipH="1">
            <a:off x="5456900" y="3021100"/>
            <a:ext cx="490200" cy="4341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0" name="Google Shape;240;p32"/>
          <p:cNvPicPr preferRelativeResize="0"/>
          <p:nvPr/>
        </p:nvPicPr>
        <p:blipFill>
          <a:blip r:embed="rId4">
            <a:alphaModFix/>
          </a:blip>
          <a:stretch>
            <a:fillRect/>
          </a:stretch>
        </p:blipFill>
        <p:spPr>
          <a:xfrm>
            <a:off x="44325" y="469350"/>
            <a:ext cx="4598349" cy="2725474"/>
          </a:xfrm>
          <a:prstGeom prst="rect">
            <a:avLst/>
          </a:prstGeom>
          <a:noFill/>
          <a:ln>
            <a:noFill/>
          </a:ln>
        </p:spPr>
      </p:pic>
      <p:sp>
        <p:nvSpPr>
          <p:cNvPr id="241" name="Google Shape;241;p32"/>
          <p:cNvSpPr/>
          <p:nvPr/>
        </p:nvSpPr>
        <p:spPr>
          <a:xfrm>
            <a:off x="2000375" y="3194825"/>
            <a:ext cx="490200" cy="4341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2"/>
          <p:cNvSpPr txBox="1"/>
          <p:nvPr/>
        </p:nvSpPr>
        <p:spPr>
          <a:xfrm>
            <a:off x="0" y="-8575"/>
            <a:ext cx="9144000" cy="354000"/>
          </a:xfrm>
          <a:prstGeom prst="rect">
            <a:avLst/>
          </a:prstGeom>
          <a:solidFill>
            <a:srgbClr val="D9D9D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1"/>
                </a:solidFill>
                <a:latin typeface="Source Code Pro"/>
                <a:ea typeface="Source Code Pro"/>
                <a:cs typeface="Source Code Pro"/>
                <a:sym typeface="Source Code Pro"/>
              </a:rPr>
              <a:t>COMPARING RIDE TYPES</a:t>
            </a:r>
            <a:endParaRPr sz="1600">
              <a:solidFill>
                <a:schemeClr val="dk1"/>
              </a:solidFill>
              <a:latin typeface="Source Code Pro"/>
              <a:ea typeface="Source Code Pro"/>
              <a:cs typeface="Source Code Pro"/>
              <a:sym typeface="Source Code Pr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3"/>
          <p:cNvSpPr txBox="1"/>
          <p:nvPr/>
        </p:nvSpPr>
        <p:spPr>
          <a:xfrm>
            <a:off x="3233150" y="3412400"/>
            <a:ext cx="3304500" cy="1470300"/>
          </a:xfrm>
          <a:prstGeom prst="rect">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Source Code Pro"/>
                <a:ea typeface="Source Code Pro"/>
                <a:cs typeface="Source Code Pro"/>
                <a:sym typeface="Source Code Pro"/>
              </a:rPr>
              <a:t>…and…</a:t>
            </a:r>
            <a:br>
              <a:rPr lang="en" sz="1100">
                <a:latin typeface="Source Code Pro"/>
                <a:ea typeface="Source Code Pro"/>
                <a:cs typeface="Source Code Pro"/>
                <a:sym typeface="Source Code Pro"/>
              </a:rPr>
            </a:br>
            <a:r>
              <a:rPr lang="en" sz="1100" u="sng">
                <a:latin typeface="Source Code Pro"/>
                <a:ea typeface="Source Code Pro"/>
                <a:cs typeface="Source Code Pro"/>
                <a:sym typeface="Source Code Pro"/>
              </a:rPr>
              <a:t>RIDE TYPE COUNTS -to- TOTAL REVENUE</a:t>
            </a:r>
            <a:br>
              <a:rPr lang="en" sz="1100">
                <a:latin typeface="Source Code Pro"/>
                <a:ea typeface="Source Code Pro"/>
                <a:cs typeface="Source Code Pro"/>
                <a:sym typeface="Source Code Pro"/>
              </a:rPr>
            </a:br>
            <a:r>
              <a:rPr lang="en" sz="1100">
                <a:latin typeface="Source Code Pro"/>
                <a:ea typeface="Source Code Pro"/>
                <a:cs typeface="Source Code Pro"/>
                <a:sym typeface="Source Code Pro"/>
              </a:rPr>
              <a:t>…shows the similar divergent relationship…</a:t>
            </a:r>
            <a:br>
              <a:rPr lang="en" sz="1100">
                <a:latin typeface="Source Code Pro"/>
                <a:ea typeface="Source Code Pro"/>
                <a:cs typeface="Source Code Pro"/>
                <a:sym typeface="Source Code Pro"/>
              </a:rPr>
            </a:br>
            <a:br>
              <a:rPr lang="en" sz="1100">
                <a:latin typeface="Source Code Pro"/>
                <a:ea typeface="Source Code Pro"/>
                <a:cs typeface="Source Code Pro"/>
                <a:sym typeface="Source Code Pro"/>
              </a:rPr>
            </a:br>
            <a:r>
              <a:rPr lang="en" sz="1100">
                <a:latin typeface="Source Code Pro"/>
                <a:ea typeface="Source Code Pro"/>
                <a:cs typeface="Source Code Pro"/>
                <a:sym typeface="Source Code Pro"/>
              </a:rPr>
              <a:t>Next Slide: let’s take a look at 3 RIDE TYPE Case Studies to highlight these relationships…</a:t>
            </a:r>
            <a:br>
              <a:rPr lang="en" sz="1100">
                <a:latin typeface="Source Code Pro"/>
                <a:ea typeface="Source Code Pro"/>
                <a:cs typeface="Source Code Pro"/>
                <a:sym typeface="Source Code Pro"/>
              </a:rPr>
            </a:br>
            <a:br>
              <a:rPr lang="en" sz="1200"/>
            </a:br>
            <a:endParaRPr sz="1200"/>
          </a:p>
        </p:txBody>
      </p:sp>
      <p:pic>
        <p:nvPicPr>
          <p:cNvPr id="248" name="Google Shape;248;p33"/>
          <p:cNvPicPr preferRelativeResize="0"/>
          <p:nvPr/>
        </p:nvPicPr>
        <p:blipFill>
          <a:blip r:embed="rId3">
            <a:alphaModFix/>
          </a:blip>
          <a:stretch>
            <a:fillRect/>
          </a:stretch>
        </p:blipFill>
        <p:spPr>
          <a:xfrm>
            <a:off x="1860175" y="70675"/>
            <a:ext cx="5562401" cy="3243799"/>
          </a:xfrm>
          <a:prstGeom prst="rect">
            <a:avLst/>
          </a:prstGeom>
          <a:noFill/>
          <a:ln>
            <a:noFill/>
          </a:ln>
        </p:spPr>
      </p:pic>
      <p:sp>
        <p:nvSpPr>
          <p:cNvPr id="249" name="Google Shape;249;p33"/>
          <p:cNvSpPr txBox="1"/>
          <p:nvPr/>
        </p:nvSpPr>
        <p:spPr>
          <a:xfrm>
            <a:off x="111800" y="3238750"/>
            <a:ext cx="2050500" cy="1800300"/>
          </a:xfrm>
          <a:prstGeom prst="rect">
            <a:avLst/>
          </a:prstGeom>
          <a:no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999999"/>
                </a:solidFill>
              </a:rPr>
              <a:t>RIDE TYPE COUNTS OVERALL</a:t>
            </a:r>
            <a:endParaRPr sz="700">
              <a:solidFill>
                <a:srgbClr val="999999"/>
              </a:solidFill>
            </a:endParaRPr>
          </a:p>
          <a:p>
            <a:pPr indent="0" lvl="0" marL="0" rtl="0" algn="l">
              <a:spcBef>
                <a:spcPts val="0"/>
              </a:spcBef>
              <a:spcAft>
                <a:spcPts val="0"/>
              </a:spcAft>
              <a:buNone/>
            </a:pPr>
            <a:r>
              <a:t/>
            </a:r>
            <a:endParaRPr sz="700">
              <a:solidFill>
                <a:srgbClr val="999999"/>
              </a:solidFill>
            </a:endParaRPr>
          </a:p>
          <a:p>
            <a:pPr indent="0" lvl="0" marL="0" rtl="0" algn="l">
              <a:spcBef>
                <a:spcPts val="0"/>
              </a:spcBef>
              <a:spcAft>
                <a:spcPts val="0"/>
              </a:spcAft>
              <a:buNone/>
            </a:pPr>
            <a:r>
              <a:rPr lang="en" sz="700">
                <a:solidFill>
                  <a:srgbClr val="999999"/>
                </a:solidFill>
                <a:highlight>
                  <a:srgbClr val="FFFF00"/>
                </a:highlight>
              </a:rPr>
              <a:t>1 - RIDE_TYPE NAME (UberXL): 20197</a:t>
            </a:r>
            <a:endParaRPr sz="700">
              <a:solidFill>
                <a:srgbClr val="999999"/>
              </a:solidFill>
              <a:highlight>
                <a:srgbClr val="FFFF00"/>
              </a:highlight>
            </a:endParaRPr>
          </a:p>
          <a:p>
            <a:pPr indent="0" lvl="0" marL="0" rtl="0" algn="l">
              <a:spcBef>
                <a:spcPts val="0"/>
              </a:spcBef>
              <a:spcAft>
                <a:spcPts val="0"/>
              </a:spcAft>
              <a:buNone/>
            </a:pPr>
            <a:r>
              <a:rPr lang="en" sz="700">
                <a:solidFill>
                  <a:srgbClr val="999999"/>
                </a:solidFill>
                <a:highlight>
                  <a:srgbClr val="FFFF00"/>
                </a:highlight>
              </a:rPr>
              <a:t>2 - RIDE_TYPE NAME (Black): 20125</a:t>
            </a:r>
            <a:endParaRPr sz="700">
              <a:solidFill>
                <a:srgbClr val="999999"/>
              </a:solidFill>
              <a:highlight>
                <a:srgbClr val="FFFF00"/>
              </a:highlight>
            </a:endParaRPr>
          </a:p>
          <a:p>
            <a:pPr indent="0" lvl="0" marL="0" rtl="0" algn="l">
              <a:spcBef>
                <a:spcPts val="0"/>
              </a:spcBef>
              <a:spcAft>
                <a:spcPts val="0"/>
              </a:spcAft>
              <a:buNone/>
            </a:pPr>
            <a:r>
              <a:rPr lang="en" sz="700">
                <a:solidFill>
                  <a:srgbClr val="999999"/>
                </a:solidFill>
                <a:highlight>
                  <a:srgbClr val="FFFF00"/>
                </a:highlight>
              </a:rPr>
              <a:t>3 - RIDE_TYPE NAME (Black SUV): 20109</a:t>
            </a:r>
            <a:endParaRPr sz="700">
              <a:solidFill>
                <a:srgbClr val="999999"/>
              </a:solidFill>
              <a:highlight>
                <a:srgbClr val="FFFF00"/>
              </a:highlight>
            </a:endParaRPr>
          </a:p>
          <a:p>
            <a:pPr indent="0" lvl="0" marL="0" rtl="0" algn="l">
              <a:spcBef>
                <a:spcPts val="0"/>
              </a:spcBef>
              <a:spcAft>
                <a:spcPts val="0"/>
              </a:spcAft>
              <a:buNone/>
            </a:pPr>
            <a:r>
              <a:rPr lang="en" sz="700">
                <a:solidFill>
                  <a:srgbClr val="999999"/>
                </a:solidFill>
              </a:rPr>
              <a:t>4 - RIDE_TYPE NAME (Taxi): 20098</a:t>
            </a:r>
            <a:endParaRPr sz="700">
              <a:solidFill>
                <a:srgbClr val="999999"/>
              </a:solidFill>
            </a:endParaRPr>
          </a:p>
          <a:p>
            <a:pPr indent="0" lvl="0" marL="0" rtl="0" algn="l">
              <a:spcBef>
                <a:spcPts val="0"/>
              </a:spcBef>
              <a:spcAft>
                <a:spcPts val="0"/>
              </a:spcAft>
              <a:buNone/>
            </a:pPr>
            <a:r>
              <a:rPr lang="en" sz="700">
                <a:solidFill>
                  <a:srgbClr val="999999"/>
                </a:solidFill>
              </a:rPr>
              <a:t>5 - RIDE_TYPE NAME (UberX): 19994</a:t>
            </a:r>
            <a:endParaRPr sz="700">
              <a:solidFill>
                <a:srgbClr val="999999"/>
              </a:solidFill>
            </a:endParaRPr>
          </a:p>
          <a:p>
            <a:pPr indent="0" lvl="0" marL="0" rtl="0" algn="l">
              <a:spcBef>
                <a:spcPts val="0"/>
              </a:spcBef>
              <a:spcAft>
                <a:spcPts val="0"/>
              </a:spcAft>
              <a:buNone/>
            </a:pPr>
            <a:r>
              <a:rPr lang="en" sz="700">
                <a:solidFill>
                  <a:srgbClr val="999999"/>
                </a:solidFill>
              </a:rPr>
              <a:t>6 - RIDE_TYPE NAME (WAV): 19980</a:t>
            </a:r>
            <a:endParaRPr sz="700">
              <a:solidFill>
                <a:srgbClr val="999999"/>
              </a:solidFill>
            </a:endParaRPr>
          </a:p>
          <a:p>
            <a:pPr indent="0" lvl="0" marL="0" rtl="0" algn="l">
              <a:spcBef>
                <a:spcPts val="0"/>
              </a:spcBef>
              <a:spcAft>
                <a:spcPts val="0"/>
              </a:spcAft>
              <a:buNone/>
            </a:pPr>
            <a:r>
              <a:rPr lang="en" sz="700">
                <a:solidFill>
                  <a:srgbClr val="999999"/>
                </a:solidFill>
              </a:rPr>
              <a:t>7 - RIDE_TYPE NAME (UberPool): 19963</a:t>
            </a:r>
            <a:endParaRPr sz="700">
              <a:solidFill>
                <a:srgbClr val="999999"/>
              </a:solidFill>
            </a:endParaRPr>
          </a:p>
          <a:p>
            <a:pPr indent="0" lvl="0" marL="0" rtl="0" algn="l">
              <a:spcBef>
                <a:spcPts val="0"/>
              </a:spcBef>
              <a:spcAft>
                <a:spcPts val="0"/>
              </a:spcAft>
              <a:buNone/>
            </a:pPr>
            <a:r>
              <a:rPr lang="en" sz="700">
                <a:solidFill>
                  <a:srgbClr val="999999"/>
                </a:solidFill>
              </a:rPr>
              <a:t>8 - RIDE_TYPE NAME (Lyft XL): 18644</a:t>
            </a:r>
            <a:endParaRPr sz="700">
              <a:solidFill>
                <a:srgbClr val="999999"/>
              </a:solidFill>
            </a:endParaRPr>
          </a:p>
          <a:p>
            <a:pPr indent="0" lvl="0" marL="0" rtl="0" algn="l">
              <a:spcBef>
                <a:spcPts val="0"/>
              </a:spcBef>
              <a:spcAft>
                <a:spcPts val="0"/>
              </a:spcAft>
              <a:buNone/>
            </a:pPr>
            <a:r>
              <a:rPr lang="en" sz="700">
                <a:solidFill>
                  <a:srgbClr val="999999"/>
                </a:solidFill>
              </a:rPr>
              <a:t>9 - RIDE_TYPE NAME (Lux): 18586</a:t>
            </a:r>
            <a:endParaRPr sz="700">
              <a:solidFill>
                <a:srgbClr val="999999"/>
              </a:solidFill>
            </a:endParaRPr>
          </a:p>
          <a:p>
            <a:pPr indent="0" lvl="0" marL="0" rtl="0" algn="l">
              <a:spcBef>
                <a:spcPts val="0"/>
              </a:spcBef>
              <a:spcAft>
                <a:spcPts val="0"/>
              </a:spcAft>
              <a:buNone/>
            </a:pPr>
            <a:r>
              <a:rPr lang="en" sz="700">
                <a:solidFill>
                  <a:srgbClr val="999999"/>
                </a:solidFill>
              </a:rPr>
              <a:t>10 - RIDE_TYPE NAME (Lux Black XL): 18579</a:t>
            </a:r>
            <a:endParaRPr sz="700">
              <a:solidFill>
                <a:srgbClr val="999999"/>
              </a:solidFill>
            </a:endParaRPr>
          </a:p>
          <a:p>
            <a:pPr indent="0" lvl="0" marL="0" rtl="0" algn="l">
              <a:spcBef>
                <a:spcPts val="0"/>
              </a:spcBef>
              <a:spcAft>
                <a:spcPts val="0"/>
              </a:spcAft>
              <a:buNone/>
            </a:pPr>
            <a:r>
              <a:rPr lang="en" sz="700">
                <a:solidFill>
                  <a:srgbClr val="999999"/>
                </a:solidFill>
              </a:rPr>
              <a:t>11 - RIDE_TYPE NAME (Shared): 18560</a:t>
            </a:r>
            <a:endParaRPr sz="700">
              <a:solidFill>
                <a:srgbClr val="999999"/>
              </a:solidFill>
            </a:endParaRPr>
          </a:p>
          <a:p>
            <a:pPr indent="0" lvl="0" marL="0" rtl="0" algn="l">
              <a:spcBef>
                <a:spcPts val="0"/>
              </a:spcBef>
              <a:spcAft>
                <a:spcPts val="0"/>
              </a:spcAft>
              <a:buNone/>
            </a:pPr>
            <a:r>
              <a:rPr lang="en" sz="700">
                <a:solidFill>
                  <a:srgbClr val="999999"/>
                </a:solidFill>
              </a:rPr>
              <a:t>12 - RIDE_TYPE NAME (Lyft): 18534</a:t>
            </a:r>
            <a:endParaRPr sz="700">
              <a:solidFill>
                <a:srgbClr val="999999"/>
              </a:solidFill>
            </a:endParaRPr>
          </a:p>
          <a:p>
            <a:pPr indent="0" lvl="0" marL="0" rtl="0" algn="l">
              <a:spcBef>
                <a:spcPts val="0"/>
              </a:spcBef>
              <a:spcAft>
                <a:spcPts val="0"/>
              </a:spcAft>
              <a:buClr>
                <a:schemeClr val="dk1"/>
              </a:buClr>
              <a:buSzPts val="1100"/>
              <a:buFont typeface="Arial"/>
              <a:buNone/>
            </a:pPr>
            <a:r>
              <a:rPr lang="en" sz="700">
                <a:solidFill>
                  <a:srgbClr val="999999"/>
                </a:solidFill>
              </a:rPr>
              <a:t>13 - RIDE_TYPE NAME (Lux Black): 18458</a:t>
            </a:r>
            <a:endParaRPr sz="700">
              <a:solidFill>
                <a:srgbClr val="999999"/>
              </a:solidFill>
            </a:endParaRPr>
          </a:p>
          <a:p>
            <a:pPr indent="0" lvl="0" marL="0" rtl="0" algn="l">
              <a:spcBef>
                <a:spcPts val="0"/>
              </a:spcBef>
              <a:spcAft>
                <a:spcPts val="0"/>
              </a:spcAft>
              <a:buNone/>
            </a:pPr>
            <a:r>
              <a:t/>
            </a:r>
            <a:endParaRPr sz="800"/>
          </a:p>
        </p:txBody>
      </p:sp>
      <p:sp>
        <p:nvSpPr>
          <p:cNvPr id="250" name="Google Shape;250;p33"/>
          <p:cNvSpPr txBox="1"/>
          <p:nvPr/>
        </p:nvSpPr>
        <p:spPr>
          <a:xfrm>
            <a:off x="7422575" y="3238750"/>
            <a:ext cx="1621800" cy="1760100"/>
          </a:xfrm>
          <a:prstGeom prst="rect">
            <a:avLst/>
          </a:prstGeom>
          <a:no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rgbClr val="999999"/>
                </a:solidFill>
              </a:rPr>
              <a:t>TOTAL REVENUE by RIDE TYPE</a:t>
            </a:r>
            <a:endParaRPr sz="700">
              <a:solidFill>
                <a:srgbClr val="999999"/>
              </a:solidFill>
            </a:endParaRPr>
          </a:p>
          <a:p>
            <a:pPr indent="0" lvl="0" marL="0" rtl="0" algn="l">
              <a:spcBef>
                <a:spcPts val="0"/>
              </a:spcBef>
              <a:spcAft>
                <a:spcPts val="0"/>
              </a:spcAft>
              <a:buNone/>
            </a:pPr>
            <a:r>
              <a:t/>
            </a:r>
            <a:endParaRPr sz="700">
              <a:solidFill>
                <a:srgbClr val="999999"/>
              </a:solidFill>
            </a:endParaRPr>
          </a:p>
          <a:p>
            <a:pPr indent="0" lvl="0" marL="0" rtl="0" algn="l">
              <a:spcBef>
                <a:spcPts val="0"/>
              </a:spcBef>
              <a:spcAft>
                <a:spcPts val="0"/>
              </a:spcAft>
              <a:buNone/>
            </a:pPr>
            <a:r>
              <a:rPr lang="en" sz="700">
                <a:solidFill>
                  <a:srgbClr val="999999"/>
                </a:solidFill>
                <a:highlight>
                  <a:srgbClr val="FFFF00"/>
                </a:highlight>
              </a:rPr>
              <a:t>1- Black SUV: $607,876.50 </a:t>
            </a:r>
            <a:endParaRPr sz="700">
              <a:solidFill>
                <a:srgbClr val="999999"/>
              </a:solidFill>
              <a:highlight>
                <a:srgbClr val="FFFF00"/>
              </a:highlight>
            </a:endParaRPr>
          </a:p>
          <a:p>
            <a:pPr indent="0" lvl="0" marL="0" rtl="0" algn="l">
              <a:spcBef>
                <a:spcPts val="0"/>
              </a:spcBef>
              <a:spcAft>
                <a:spcPts val="0"/>
              </a:spcAft>
              <a:buNone/>
            </a:pPr>
            <a:r>
              <a:rPr lang="en" sz="700">
                <a:solidFill>
                  <a:srgbClr val="999999"/>
                </a:solidFill>
                <a:highlight>
                  <a:srgbClr val="FFFF00"/>
                </a:highlight>
              </a:rPr>
              <a:t>2- Lux Black XL: $600,229.50 </a:t>
            </a:r>
            <a:endParaRPr sz="700">
              <a:solidFill>
                <a:srgbClr val="999999"/>
              </a:solidFill>
              <a:highlight>
                <a:srgbClr val="FFFF00"/>
              </a:highlight>
            </a:endParaRPr>
          </a:p>
          <a:p>
            <a:pPr indent="0" lvl="0" marL="0" rtl="0" algn="l">
              <a:spcBef>
                <a:spcPts val="0"/>
              </a:spcBef>
              <a:spcAft>
                <a:spcPts val="0"/>
              </a:spcAft>
              <a:buNone/>
            </a:pPr>
            <a:r>
              <a:rPr lang="en" sz="700">
                <a:solidFill>
                  <a:srgbClr val="999999"/>
                </a:solidFill>
                <a:highlight>
                  <a:srgbClr val="FFFF00"/>
                </a:highlight>
              </a:rPr>
              <a:t>3- Lux Black: $424,461.20 </a:t>
            </a:r>
            <a:endParaRPr sz="700">
              <a:solidFill>
                <a:srgbClr val="999999"/>
              </a:solidFill>
              <a:highlight>
                <a:srgbClr val="FFFF00"/>
              </a:highlight>
            </a:endParaRPr>
          </a:p>
          <a:p>
            <a:pPr indent="0" lvl="0" marL="0" rtl="0" algn="l">
              <a:spcBef>
                <a:spcPts val="0"/>
              </a:spcBef>
              <a:spcAft>
                <a:spcPts val="0"/>
              </a:spcAft>
              <a:buNone/>
            </a:pPr>
            <a:r>
              <a:rPr lang="en" sz="700">
                <a:solidFill>
                  <a:srgbClr val="999999"/>
                </a:solidFill>
              </a:rPr>
              <a:t>4- Black: $412,885.00 </a:t>
            </a:r>
            <a:endParaRPr sz="700">
              <a:solidFill>
                <a:srgbClr val="999999"/>
              </a:solidFill>
            </a:endParaRPr>
          </a:p>
          <a:p>
            <a:pPr indent="0" lvl="0" marL="0" rtl="0" algn="l">
              <a:spcBef>
                <a:spcPts val="0"/>
              </a:spcBef>
              <a:spcAft>
                <a:spcPts val="0"/>
              </a:spcAft>
              <a:buNone/>
            </a:pPr>
            <a:r>
              <a:rPr lang="en" sz="700">
                <a:solidFill>
                  <a:srgbClr val="999999"/>
                </a:solidFill>
              </a:rPr>
              <a:t>5- Lux: $330,299.00 </a:t>
            </a:r>
            <a:endParaRPr sz="700">
              <a:solidFill>
                <a:srgbClr val="999999"/>
              </a:solidFill>
            </a:endParaRPr>
          </a:p>
          <a:p>
            <a:pPr indent="0" lvl="0" marL="0" rtl="0" algn="l">
              <a:spcBef>
                <a:spcPts val="0"/>
              </a:spcBef>
              <a:spcAft>
                <a:spcPts val="0"/>
              </a:spcAft>
              <a:buNone/>
            </a:pPr>
            <a:r>
              <a:rPr lang="en" sz="700">
                <a:solidFill>
                  <a:srgbClr val="999999"/>
                </a:solidFill>
              </a:rPr>
              <a:t>6- UberXL: $316,497.50 </a:t>
            </a:r>
            <a:endParaRPr sz="700">
              <a:solidFill>
                <a:srgbClr val="999999"/>
              </a:solidFill>
            </a:endParaRPr>
          </a:p>
          <a:p>
            <a:pPr indent="0" lvl="0" marL="0" rtl="0" algn="l">
              <a:spcBef>
                <a:spcPts val="0"/>
              </a:spcBef>
              <a:spcAft>
                <a:spcPts val="0"/>
              </a:spcAft>
              <a:buNone/>
            </a:pPr>
            <a:r>
              <a:rPr lang="en" sz="700">
                <a:solidFill>
                  <a:srgbClr val="999999"/>
                </a:solidFill>
              </a:rPr>
              <a:t>7- Lyft XL: $285,467.10 </a:t>
            </a:r>
            <a:endParaRPr sz="700">
              <a:solidFill>
                <a:srgbClr val="999999"/>
              </a:solidFill>
            </a:endParaRPr>
          </a:p>
          <a:p>
            <a:pPr indent="0" lvl="0" marL="0" rtl="0" algn="l">
              <a:spcBef>
                <a:spcPts val="0"/>
              </a:spcBef>
              <a:spcAft>
                <a:spcPts val="0"/>
              </a:spcAft>
              <a:buNone/>
            </a:pPr>
            <a:r>
              <a:rPr lang="en" sz="700">
                <a:solidFill>
                  <a:srgbClr val="999999"/>
                </a:solidFill>
              </a:rPr>
              <a:t>8- WAV: $195,575.00 </a:t>
            </a:r>
            <a:endParaRPr sz="700">
              <a:solidFill>
                <a:srgbClr val="999999"/>
              </a:solidFill>
            </a:endParaRPr>
          </a:p>
          <a:p>
            <a:pPr indent="0" lvl="0" marL="0" rtl="0" algn="l">
              <a:spcBef>
                <a:spcPts val="0"/>
              </a:spcBef>
              <a:spcAft>
                <a:spcPts val="0"/>
              </a:spcAft>
              <a:buNone/>
            </a:pPr>
            <a:r>
              <a:rPr lang="en" sz="700">
                <a:solidFill>
                  <a:srgbClr val="999999"/>
                </a:solidFill>
              </a:rPr>
              <a:t>9- UberX: $195,537.00 </a:t>
            </a:r>
            <a:endParaRPr sz="700">
              <a:solidFill>
                <a:srgbClr val="999999"/>
              </a:solidFill>
            </a:endParaRPr>
          </a:p>
          <a:p>
            <a:pPr indent="0" lvl="0" marL="0" rtl="0" algn="l">
              <a:spcBef>
                <a:spcPts val="0"/>
              </a:spcBef>
              <a:spcAft>
                <a:spcPts val="0"/>
              </a:spcAft>
              <a:buNone/>
            </a:pPr>
            <a:r>
              <a:rPr lang="en" sz="700">
                <a:solidFill>
                  <a:srgbClr val="999999"/>
                </a:solidFill>
              </a:rPr>
              <a:t>10- Lyft: $178,235.35 </a:t>
            </a:r>
            <a:endParaRPr sz="700">
              <a:solidFill>
                <a:srgbClr val="999999"/>
              </a:solidFill>
            </a:endParaRPr>
          </a:p>
          <a:p>
            <a:pPr indent="0" lvl="0" marL="0" rtl="0" algn="l">
              <a:spcBef>
                <a:spcPts val="0"/>
              </a:spcBef>
              <a:spcAft>
                <a:spcPts val="0"/>
              </a:spcAft>
              <a:buNone/>
            </a:pPr>
            <a:r>
              <a:rPr lang="en" sz="700">
                <a:solidFill>
                  <a:srgbClr val="999999"/>
                </a:solidFill>
              </a:rPr>
              <a:t>11- UberPool: $174,393.00 </a:t>
            </a:r>
            <a:endParaRPr sz="700">
              <a:solidFill>
                <a:srgbClr val="999999"/>
              </a:solidFill>
            </a:endParaRPr>
          </a:p>
          <a:p>
            <a:pPr indent="0" lvl="0" marL="0" rtl="0" algn="l">
              <a:spcBef>
                <a:spcPts val="0"/>
              </a:spcBef>
              <a:spcAft>
                <a:spcPts val="0"/>
              </a:spcAft>
              <a:buNone/>
            </a:pPr>
            <a:r>
              <a:rPr lang="en" sz="700">
                <a:solidFill>
                  <a:srgbClr val="999999"/>
                </a:solidFill>
              </a:rPr>
              <a:t>12- Shared: $111,763.00 </a:t>
            </a:r>
            <a:endParaRPr sz="700">
              <a:solidFill>
                <a:srgbClr val="999999"/>
              </a:solidFill>
            </a:endParaRPr>
          </a:p>
          <a:p>
            <a:pPr indent="0" lvl="0" marL="0" rtl="0" algn="l">
              <a:spcBef>
                <a:spcPts val="0"/>
              </a:spcBef>
              <a:spcAft>
                <a:spcPts val="0"/>
              </a:spcAft>
              <a:buNone/>
            </a:pPr>
            <a:r>
              <a:rPr lang="en" sz="700">
                <a:solidFill>
                  <a:srgbClr val="999999"/>
                </a:solidFill>
              </a:rPr>
              <a:t>13- Taxi: $0.00</a:t>
            </a:r>
            <a:endParaRPr sz="700">
              <a:solidFill>
                <a:srgbClr val="999999"/>
              </a:solidFill>
            </a:endParaRPr>
          </a:p>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4"/>
          <p:cNvSpPr txBox="1"/>
          <p:nvPr/>
        </p:nvSpPr>
        <p:spPr>
          <a:xfrm>
            <a:off x="282575" y="3105275"/>
            <a:ext cx="30000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RIDE TYPE COUNTS OVERALL</a:t>
            </a:r>
            <a:endParaRPr sz="600"/>
          </a:p>
          <a:p>
            <a:pPr indent="0" lvl="0" marL="0" rtl="0" algn="l">
              <a:spcBef>
                <a:spcPts val="0"/>
              </a:spcBef>
              <a:spcAft>
                <a:spcPts val="0"/>
              </a:spcAft>
              <a:buNone/>
            </a:pPr>
            <a:r>
              <a:t/>
            </a:r>
            <a:endParaRPr sz="600"/>
          </a:p>
          <a:p>
            <a:pPr indent="0" lvl="0" marL="0" rtl="0" algn="l">
              <a:spcBef>
                <a:spcPts val="0"/>
              </a:spcBef>
              <a:spcAft>
                <a:spcPts val="0"/>
              </a:spcAft>
              <a:buNone/>
            </a:pPr>
            <a:r>
              <a:rPr lang="en" sz="600"/>
              <a:t>1 - RIDE_TYPE NAME (UberXL): 20197</a:t>
            </a:r>
            <a:endParaRPr sz="600"/>
          </a:p>
          <a:p>
            <a:pPr indent="0" lvl="0" marL="0" rtl="0" algn="l">
              <a:spcBef>
                <a:spcPts val="0"/>
              </a:spcBef>
              <a:spcAft>
                <a:spcPts val="0"/>
              </a:spcAft>
              <a:buNone/>
            </a:pPr>
            <a:r>
              <a:rPr lang="en" sz="600"/>
              <a:t>2 - RIDE_TYPE NAME (Black): 20125</a:t>
            </a:r>
            <a:endParaRPr sz="600"/>
          </a:p>
          <a:p>
            <a:pPr indent="0" lvl="0" marL="0" rtl="0" algn="l">
              <a:spcBef>
                <a:spcPts val="0"/>
              </a:spcBef>
              <a:spcAft>
                <a:spcPts val="0"/>
              </a:spcAft>
              <a:buNone/>
            </a:pPr>
            <a:r>
              <a:rPr lang="en" sz="600">
                <a:highlight>
                  <a:srgbClr val="00FF00"/>
                </a:highlight>
              </a:rPr>
              <a:t>3 - RIDE_TYPE NAME (Black SUV): 20109</a:t>
            </a:r>
            <a:endParaRPr sz="600">
              <a:highlight>
                <a:srgbClr val="00FF00"/>
              </a:highlight>
            </a:endParaRPr>
          </a:p>
          <a:p>
            <a:pPr indent="0" lvl="0" marL="0" rtl="0" algn="l">
              <a:spcBef>
                <a:spcPts val="0"/>
              </a:spcBef>
              <a:spcAft>
                <a:spcPts val="0"/>
              </a:spcAft>
              <a:buNone/>
            </a:pPr>
            <a:r>
              <a:rPr lang="en" sz="600"/>
              <a:t>4 - RIDE_TYPE NAME (Taxi): 20098</a:t>
            </a:r>
            <a:endParaRPr sz="600"/>
          </a:p>
          <a:p>
            <a:pPr indent="0" lvl="0" marL="0" rtl="0" algn="l">
              <a:spcBef>
                <a:spcPts val="0"/>
              </a:spcBef>
              <a:spcAft>
                <a:spcPts val="0"/>
              </a:spcAft>
              <a:buNone/>
            </a:pPr>
            <a:r>
              <a:rPr lang="en" sz="600"/>
              <a:t>5 - RIDE_TYPE NAME (UberX): 19994</a:t>
            </a:r>
            <a:endParaRPr sz="600"/>
          </a:p>
          <a:p>
            <a:pPr indent="0" lvl="0" marL="0" rtl="0" algn="l">
              <a:spcBef>
                <a:spcPts val="0"/>
              </a:spcBef>
              <a:spcAft>
                <a:spcPts val="0"/>
              </a:spcAft>
              <a:buNone/>
            </a:pPr>
            <a:r>
              <a:rPr lang="en" sz="600"/>
              <a:t>6 - RIDE_TYPE NAME (WAV): 19980</a:t>
            </a:r>
            <a:endParaRPr sz="600"/>
          </a:p>
          <a:p>
            <a:pPr indent="0" lvl="0" marL="0" rtl="0" algn="l">
              <a:spcBef>
                <a:spcPts val="0"/>
              </a:spcBef>
              <a:spcAft>
                <a:spcPts val="0"/>
              </a:spcAft>
              <a:buNone/>
            </a:pPr>
            <a:r>
              <a:rPr lang="en" sz="600"/>
              <a:t>7 - RIDE_TYPE NAME (UberPool): 19963</a:t>
            </a:r>
            <a:endParaRPr sz="600"/>
          </a:p>
          <a:p>
            <a:pPr indent="0" lvl="0" marL="0" rtl="0" algn="l">
              <a:spcBef>
                <a:spcPts val="0"/>
              </a:spcBef>
              <a:spcAft>
                <a:spcPts val="0"/>
              </a:spcAft>
              <a:buNone/>
            </a:pPr>
            <a:r>
              <a:rPr lang="en" sz="600"/>
              <a:t>8 - RIDE_TYPE NAME (Lyft XL): 18644</a:t>
            </a:r>
            <a:endParaRPr sz="600"/>
          </a:p>
          <a:p>
            <a:pPr indent="0" lvl="0" marL="0" rtl="0" algn="l">
              <a:spcBef>
                <a:spcPts val="0"/>
              </a:spcBef>
              <a:spcAft>
                <a:spcPts val="0"/>
              </a:spcAft>
              <a:buNone/>
            </a:pPr>
            <a:r>
              <a:rPr lang="en" sz="600"/>
              <a:t>9 - RIDE_TYPE NAME (Lux): 18586</a:t>
            </a:r>
            <a:endParaRPr sz="600"/>
          </a:p>
          <a:p>
            <a:pPr indent="0" lvl="0" marL="0" rtl="0" algn="l">
              <a:spcBef>
                <a:spcPts val="0"/>
              </a:spcBef>
              <a:spcAft>
                <a:spcPts val="0"/>
              </a:spcAft>
              <a:buNone/>
            </a:pPr>
            <a:r>
              <a:rPr lang="en" sz="600">
                <a:highlight>
                  <a:srgbClr val="FF9900"/>
                </a:highlight>
              </a:rPr>
              <a:t>10 - RIDE_TYPE NAME (Lux Black XL): 18579</a:t>
            </a:r>
            <a:endParaRPr sz="600">
              <a:highlight>
                <a:srgbClr val="FF9900"/>
              </a:highlight>
            </a:endParaRPr>
          </a:p>
          <a:p>
            <a:pPr indent="0" lvl="0" marL="0" rtl="0" algn="l">
              <a:spcBef>
                <a:spcPts val="0"/>
              </a:spcBef>
              <a:spcAft>
                <a:spcPts val="0"/>
              </a:spcAft>
              <a:buNone/>
            </a:pPr>
            <a:r>
              <a:rPr lang="en" sz="600"/>
              <a:t>11 - RIDE_TYPE NAME (Shared): 18560</a:t>
            </a:r>
            <a:endParaRPr sz="600"/>
          </a:p>
          <a:p>
            <a:pPr indent="0" lvl="0" marL="0" rtl="0" algn="l">
              <a:spcBef>
                <a:spcPts val="0"/>
              </a:spcBef>
              <a:spcAft>
                <a:spcPts val="0"/>
              </a:spcAft>
              <a:buNone/>
            </a:pPr>
            <a:r>
              <a:rPr lang="en" sz="600"/>
              <a:t>12 - RIDE_TYPE NAME (Lyft): 18534</a:t>
            </a:r>
            <a:endParaRPr sz="600"/>
          </a:p>
          <a:p>
            <a:pPr indent="0" lvl="0" marL="0" rtl="0" algn="l">
              <a:spcBef>
                <a:spcPts val="0"/>
              </a:spcBef>
              <a:spcAft>
                <a:spcPts val="0"/>
              </a:spcAft>
              <a:buNone/>
            </a:pPr>
            <a:r>
              <a:rPr lang="en" sz="600">
                <a:highlight>
                  <a:srgbClr val="00FFFF"/>
                </a:highlight>
              </a:rPr>
              <a:t>13 - RIDE_TYPE NAME (Lux Black): 18458</a:t>
            </a:r>
            <a:endParaRPr sz="600">
              <a:highlight>
                <a:srgbClr val="00FFFF"/>
              </a:highlight>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t/>
            </a:r>
            <a:endParaRPr sz="600">
              <a:solidFill>
                <a:schemeClr val="dk1"/>
              </a:solidFill>
            </a:endParaRPr>
          </a:p>
        </p:txBody>
      </p:sp>
      <p:sp>
        <p:nvSpPr>
          <p:cNvPr id="256" name="Google Shape;256;p34"/>
          <p:cNvSpPr txBox="1"/>
          <p:nvPr/>
        </p:nvSpPr>
        <p:spPr>
          <a:xfrm>
            <a:off x="3020650" y="3059075"/>
            <a:ext cx="30000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TOTAL REVENUE by RIDE TYPE</a:t>
            </a:r>
            <a:endParaRPr sz="600"/>
          </a:p>
          <a:p>
            <a:pPr indent="0" lvl="0" marL="0" rtl="0" algn="l">
              <a:spcBef>
                <a:spcPts val="0"/>
              </a:spcBef>
              <a:spcAft>
                <a:spcPts val="0"/>
              </a:spcAft>
              <a:buNone/>
            </a:pPr>
            <a:r>
              <a:t/>
            </a:r>
            <a:endParaRPr sz="600"/>
          </a:p>
          <a:p>
            <a:pPr indent="0" lvl="0" marL="0" rtl="0" algn="l">
              <a:spcBef>
                <a:spcPts val="0"/>
              </a:spcBef>
              <a:spcAft>
                <a:spcPts val="0"/>
              </a:spcAft>
              <a:buNone/>
            </a:pPr>
            <a:r>
              <a:rPr lang="en" sz="600">
                <a:highlight>
                  <a:srgbClr val="00FF00"/>
                </a:highlight>
              </a:rPr>
              <a:t>1- Black SUV: $607,876.50 </a:t>
            </a:r>
            <a:endParaRPr sz="600">
              <a:highlight>
                <a:srgbClr val="00FF00"/>
              </a:highlight>
            </a:endParaRPr>
          </a:p>
          <a:p>
            <a:pPr indent="0" lvl="0" marL="0" rtl="0" algn="l">
              <a:spcBef>
                <a:spcPts val="0"/>
              </a:spcBef>
              <a:spcAft>
                <a:spcPts val="0"/>
              </a:spcAft>
              <a:buNone/>
            </a:pPr>
            <a:r>
              <a:rPr lang="en" sz="600">
                <a:highlight>
                  <a:srgbClr val="FF9900"/>
                </a:highlight>
              </a:rPr>
              <a:t>2- Lux Black XL: $600,229.50 </a:t>
            </a:r>
            <a:endParaRPr sz="600">
              <a:highlight>
                <a:srgbClr val="FF9900"/>
              </a:highlight>
            </a:endParaRPr>
          </a:p>
          <a:p>
            <a:pPr indent="0" lvl="0" marL="0" rtl="0" algn="l">
              <a:spcBef>
                <a:spcPts val="0"/>
              </a:spcBef>
              <a:spcAft>
                <a:spcPts val="0"/>
              </a:spcAft>
              <a:buNone/>
            </a:pPr>
            <a:r>
              <a:rPr lang="en" sz="600">
                <a:highlight>
                  <a:srgbClr val="00FFFF"/>
                </a:highlight>
              </a:rPr>
              <a:t>3- Lux Black: $424,461.20 </a:t>
            </a:r>
            <a:endParaRPr sz="600">
              <a:highlight>
                <a:srgbClr val="00FFFF"/>
              </a:highlight>
            </a:endParaRPr>
          </a:p>
          <a:p>
            <a:pPr indent="0" lvl="0" marL="0" rtl="0" algn="l">
              <a:spcBef>
                <a:spcPts val="0"/>
              </a:spcBef>
              <a:spcAft>
                <a:spcPts val="0"/>
              </a:spcAft>
              <a:buNone/>
            </a:pPr>
            <a:r>
              <a:rPr lang="en" sz="600"/>
              <a:t>4- Black: $412,885.00 </a:t>
            </a:r>
            <a:endParaRPr sz="600"/>
          </a:p>
          <a:p>
            <a:pPr indent="0" lvl="0" marL="0" rtl="0" algn="l">
              <a:spcBef>
                <a:spcPts val="0"/>
              </a:spcBef>
              <a:spcAft>
                <a:spcPts val="0"/>
              </a:spcAft>
              <a:buNone/>
            </a:pPr>
            <a:r>
              <a:rPr lang="en" sz="600"/>
              <a:t>5- Lux: $330,299.00 </a:t>
            </a:r>
            <a:endParaRPr sz="600"/>
          </a:p>
          <a:p>
            <a:pPr indent="0" lvl="0" marL="0" rtl="0" algn="l">
              <a:spcBef>
                <a:spcPts val="0"/>
              </a:spcBef>
              <a:spcAft>
                <a:spcPts val="0"/>
              </a:spcAft>
              <a:buNone/>
            </a:pPr>
            <a:r>
              <a:rPr lang="en" sz="600"/>
              <a:t>6- UberXL: $316,497.50 </a:t>
            </a:r>
            <a:endParaRPr sz="600"/>
          </a:p>
          <a:p>
            <a:pPr indent="0" lvl="0" marL="0" rtl="0" algn="l">
              <a:spcBef>
                <a:spcPts val="0"/>
              </a:spcBef>
              <a:spcAft>
                <a:spcPts val="0"/>
              </a:spcAft>
              <a:buNone/>
            </a:pPr>
            <a:r>
              <a:rPr lang="en" sz="600"/>
              <a:t>7- Lyft XL: $285,467.10 </a:t>
            </a:r>
            <a:endParaRPr sz="600"/>
          </a:p>
          <a:p>
            <a:pPr indent="0" lvl="0" marL="0" rtl="0" algn="l">
              <a:spcBef>
                <a:spcPts val="0"/>
              </a:spcBef>
              <a:spcAft>
                <a:spcPts val="0"/>
              </a:spcAft>
              <a:buNone/>
            </a:pPr>
            <a:r>
              <a:rPr lang="en" sz="600"/>
              <a:t>8- WAV: $195,575.00 </a:t>
            </a:r>
            <a:endParaRPr sz="600"/>
          </a:p>
          <a:p>
            <a:pPr indent="0" lvl="0" marL="0" rtl="0" algn="l">
              <a:spcBef>
                <a:spcPts val="0"/>
              </a:spcBef>
              <a:spcAft>
                <a:spcPts val="0"/>
              </a:spcAft>
              <a:buNone/>
            </a:pPr>
            <a:r>
              <a:rPr lang="en" sz="600"/>
              <a:t>9- UberX: $195,537.00 </a:t>
            </a:r>
            <a:endParaRPr sz="600"/>
          </a:p>
          <a:p>
            <a:pPr indent="0" lvl="0" marL="0" rtl="0" algn="l">
              <a:spcBef>
                <a:spcPts val="0"/>
              </a:spcBef>
              <a:spcAft>
                <a:spcPts val="0"/>
              </a:spcAft>
              <a:buNone/>
            </a:pPr>
            <a:r>
              <a:rPr lang="en" sz="600"/>
              <a:t>10- Lyft: $178,235.35 </a:t>
            </a:r>
            <a:endParaRPr sz="600"/>
          </a:p>
          <a:p>
            <a:pPr indent="0" lvl="0" marL="0" rtl="0" algn="l">
              <a:spcBef>
                <a:spcPts val="0"/>
              </a:spcBef>
              <a:spcAft>
                <a:spcPts val="0"/>
              </a:spcAft>
              <a:buNone/>
            </a:pPr>
            <a:r>
              <a:rPr lang="en" sz="600"/>
              <a:t>11- UberPool: $174,393.00 </a:t>
            </a:r>
            <a:endParaRPr sz="600"/>
          </a:p>
          <a:p>
            <a:pPr indent="0" lvl="0" marL="0" rtl="0" algn="l">
              <a:spcBef>
                <a:spcPts val="0"/>
              </a:spcBef>
              <a:spcAft>
                <a:spcPts val="0"/>
              </a:spcAft>
              <a:buNone/>
            </a:pPr>
            <a:r>
              <a:rPr lang="en" sz="600"/>
              <a:t>12- Shared: $111,763.00 </a:t>
            </a:r>
            <a:endParaRPr sz="600"/>
          </a:p>
          <a:p>
            <a:pPr indent="0" lvl="0" marL="0" rtl="0" algn="l">
              <a:spcBef>
                <a:spcPts val="0"/>
              </a:spcBef>
              <a:spcAft>
                <a:spcPts val="0"/>
              </a:spcAft>
              <a:buNone/>
            </a:pPr>
            <a:r>
              <a:rPr lang="en" sz="600"/>
              <a:t>13- Taxi: $0.00</a:t>
            </a:r>
            <a:endParaRPr sz="600"/>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t/>
            </a:r>
            <a:endParaRPr sz="600">
              <a:solidFill>
                <a:schemeClr val="dk1"/>
              </a:solidFill>
            </a:endParaRPr>
          </a:p>
        </p:txBody>
      </p:sp>
      <p:sp>
        <p:nvSpPr>
          <p:cNvPr id="257" name="Google Shape;257;p34"/>
          <p:cNvSpPr txBox="1"/>
          <p:nvPr/>
        </p:nvSpPr>
        <p:spPr>
          <a:xfrm>
            <a:off x="5715550" y="3059075"/>
            <a:ext cx="30000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MEAN REVENUE by RIDE TYPE DISTANCE</a:t>
            </a:r>
            <a:endParaRPr sz="600"/>
          </a:p>
          <a:p>
            <a:pPr indent="0" lvl="0" marL="0" rtl="0" algn="l">
              <a:spcBef>
                <a:spcPts val="0"/>
              </a:spcBef>
              <a:spcAft>
                <a:spcPts val="0"/>
              </a:spcAft>
              <a:buNone/>
            </a:pPr>
            <a:r>
              <a:t/>
            </a:r>
            <a:endParaRPr sz="600"/>
          </a:p>
          <a:p>
            <a:pPr indent="0" lvl="0" marL="0" rtl="0" algn="l">
              <a:spcBef>
                <a:spcPts val="0"/>
              </a:spcBef>
              <a:spcAft>
                <a:spcPts val="0"/>
              </a:spcAft>
              <a:buNone/>
            </a:pPr>
            <a:r>
              <a:rPr lang="en" sz="600">
                <a:highlight>
                  <a:srgbClr val="FF9900"/>
                </a:highlight>
              </a:rPr>
              <a:t>1- Lux Black XL: $14.82 / mile</a:t>
            </a:r>
            <a:endParaRPr sz="600">
              <a:highlight>
                <a:srgbClr val="FF9900"/>
              </a:highlight>
            </a:endParaRPr>
          </a:p>
          <a:p>
            <a:pPr indent="0" lvl="0" marL="0" rtl="0" algn="l">
              <a:spcBef>
                <a:spcPts val="0"/>
              </a:spcBef>
              <a:spcAft>
                <a:spcPts val="0"/>
              </a:spcAft>
              <a:buNone/>
            </a:pPr>
            <a:r>
              <a:rPr lang="en" sz="600">
                <a:highlight>
                  <a:srgbClr val="00FF00"/>
                </a:highlight>
              </a:rPr>
              <a:t>2- Black SUV: $13.89 / mile</a:t>
            </a:r>
            <a:endParaRPr sz="600">
              <a:highlight>
                <a:srgbClr val="00FF00"/>
              </a:highlight>
            </a:endParaRPr>
          </a:p>
          <a:p>
            <a:pPr indent="0" lvl="0" marL="0" rtl="0" algn="l">
              <a:spcBef>
                <a:spcPts val="0"/>
              </a:spcBef>
              <a:spcAft>
                <a:spcPts val="0"/>
              </a:spcAft>
              <a:buNone/>
            </a:pPr>
            <a:r>
              <a:rPr lang="en" sz="600">
                <a:highlight>
                  <a:srgbClr val="00FFFF"/>
                </a:highlight>
              </a:rPr>
              <a:t>3- Lux Black: $10.57 / mile</a:t>
            </a:r>
            <a:endParaRPr sz="600">
              <a:highlight>
                <a:srgbClr val="00FFFF"/>
              </a:highlight>
            </a:endParaRPr>
          </a:p>
          <a:p>
            <a:pPr indent="0" lvl="0" marL="0" rtl="0" algn="l">
              <a:spcBef>
                <a:spcPts val="0"/>
              </a:spcBef>
              <a:spcAft>
                <a:spcPts val="0"/>
              </a:spcAft>
              <a:buNone/>
            </a:pPr>
            <a:r>
              <a:rPr lang="en" sz="600"/>
              <a:t>4- Black: $9.37 / mile</a:t>
            </a:r>
            <a:endParaRPr sz="600"/>
          </a:p>
          <a:p>
            <a:pPr indent="0" lvl="0" marL="0" rtl="0" algn="l">
              <a:spcBef>
                <a:spcPts val="0"/>
              </a:spcBef>
              <a:spcAft>
                <a:spcPts val="0"/>
              </a:spcAft>
              <a:buNone/>
            </a:pPr>
            <a:r>
              <a:rPr lang="en" sz="600"/>
              <a:t>5- Lux: $8.14 / mile</a:t>
            </a:r>
            <a:endParaRPr sz="600"/>
          </a:p>
          <a:p>
            <a:pPr indent="0" lvl="0" marL="0" rtl="0" algn="l">
              <a:spcBef>
                <a:spcPts val="0"/>
              </a:spcBef>
              <a:spcAft>
                <a:spcPts val="0"/>
              </a:spcAft>
              <a:buNone/>
            </a:pPr>
            <a:r>
              <a:rPr lang="en" sz="600"/>
              <a:t>6- UberXL: $7.16 / mile</a:t>
            </a:r>
            <a:endParaRPr sz="600"/>
          </a:p>
          <a:p>
            <a:pPr indent="0" lvl="0" marL="0" rtl="0" algn="l">
              <a:spcBef>
                <a:spcPts val="0"/>
              </a:spcBef>
              <a:spcAft>
                <a:spcPts val="0"/>
              </a:spcAft>
              <a:buNone/>
            </a:pPr>
            <a:r>
              <a:rPr lang="en" sz="600"/>
              <a:t>7- Lyft XL: $7.01 / mile</a:t>
            </a:r>
            <a:endParaRPr sz="600"/>
          </a:p>
          <a:p>
            <a:pPr indent="0" lvl="0" marL="0" rtl="0" algn="l">
              <a:spcBef>
                <a:spcPts val="0"/>
              </a:spcBef>
              <a:spcAft>
                <a:spcPts val="0"/>
              </a:spcAft>
              <a:buNone/>
            </a:pPr>
            <a:r>
              <a:rPr lang="en" sz="600"/>
              <a:t>8- WAV: $4.45 / mile</a:t>
            </a:r>
            <a:endParaRPr sz="600"/>
          </a:p>
          <a:p>
            <a:pPr indent="0" lvl="0" marL="0" rtl="0" algn="l">
              <a:spcBef>
                <a:spcPts val="0"/>
              </a:spcBef>
              <a:spcAft>
                <a:spcPts val="0"/>
              </a:spcAft>
              <a:buNone/>
            </a:pPr>
            <a:r>
              <a:rPr lang="en" sz="600"/>
              <a:t>9- UberX: $4.48 / mile</a:t>
            </a:r>
            <a:endParaRPr sz="600"/>
          </a:p>
          <a:p>
            <a:pPr indent="0" lvl="0" marL="0" rtl="0" algn="l">
              <a:spcBef>
                <a:spcPts val="0"/>
              </a:spcBef>
              <a:spcAft>
                <a:spcPts val="0"/>
              </a:spcAft>
              <a:buNone/>
            </a:pPr>
            <a:r>
              <a:rPr lang="en" sz="600"/>
              <a:t>10- Lyft: $4.40 / mile</a:t>
            </a:r>
            <a:endParaRPr sz="600"/>
          </a:p>
          <a:p>
            <a:pPr indent="0" lvl="0" marL="0" rtl="0" algn="l">
              <a:spcBef>
                <a:spcPts val="0"/>
              </a:spcBef>
              <a:spcAft>
                <a:spcPts val="0"/>
              </a:spcAft>
              <a:buNone/>
            </a:pPr>
            <a:r>
              <a:rPr lang="en" sz="600"/>
              <a:t>11- UberPool: $4.01 / mile</a:t>
            </a:r>
            <a:endParaRPr sz="600"/>
          </a:p>
          <a:p>
            <a:pPr indent="0" lvl="0" marL="0" rtl="0" algn="l">
              <a:spcBef>
                <a:spcPts val="0"/>
              </a:spcBef>
              <a:spcAft>
                <a:spcPts val="0"/>
              </a:spcAft>
              <a:buNone/>
            </a:pPr>
            <a:r>
              <a:rPr lang="en" sz="600"/>
              <a:t>12- Shared: $2.76 / mile</a:t>
            </a:r>
            <a:endParaRPr sz="600"/>
          </a:p>
          <a:p>
            <a:pPr indent="0" lvl="0" marL="0" rtl="0" algn="l">
              <a:spcBef>
                <a:spcPts val="0"/>
              </a:spcBef>
              <a:spcAft>
                <a:spcPts val="0"/>
              </a:spcAft>
              <a:buNone/>
            </a:pPr>
            <a:r>
              <a:rPr lang="en" sz="600"/>
              <a:t>13- Taxi: $0.00 / mile</a:t>
            </a:r>
            <a:endParaRPr sz="600"/>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t/>
            </a:r>
            <a:endParaRPr sz="600">
              <a:solidFill>
                <a:schemeClr val="dk1"/>
              </a:solidFill>
            </a:endParaRPr>
          </a:p>
        </p:txBody>
      </p:sp>
      <p:sp>
        <p:nvSpPr>
          <p:cNvPr id="258" name="Google Shape;258;p34"/>
          <p:cNvSpPr txBox="1"/>
          <p:nvPr/>
        </p:nvSpPr>
        <p:spPr>
          <a:xfrm>
            <a:off x="0" y="-60675"/>
            <a:ext cx="9144000" cy="323100"/>
          </a:xfrm>
          <a:prstGeom prst="rect">
            <a:avLst/>
          </a:prstGeom>
          <a:solidFill>
            <a:srgbClr val="D9D9D9"/>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dk1"/>
                </a:solidFill>
              </a:rPr>
              <a:t>The Story of:    [1] Lux Black XL </a:t>
            </a:r>
            <a:r>
              <a:rPr lang="en" sz="900">
                <a:solidFill>
                  <a:schemeClr val="dk1"/>
                </a:solidFill>
              </a:rPr>
              <a:t>- </a:t>
            </a:r>
            <a:r>
              <a:rPr lang="en" sz="900">
                <a:solidFill>
                  <a:schemeClr val="dk1"/>
                </a:solidFill>
              </a:rPr>
              <a:t>$14.82 per mile  //    [2] Black SUV - $13.89 per mile  //    [3] Lux Black - $10.57 per mile</a:t>
            </a:r>
            <a:endParaRPr sz="900">
              <a:solidFill>
                <a:schemeClr val="dk1"/>
              </a:solidFill>
            </a:endParaRPr>
          </a:p>
        </p:txBody>
      </p:sp>
      <p:pic>
        <p:nvPicPr>
          <p:cNvPr id="259" name="Google Shape;259;p34"/>
          <p:cNvPicPr preferRelativeResize="0"/>
          <p:nvPr/>
        </p:nvPicPr>
        <p:blipFill>
          <a:blip r:embed="rId3">
            <a:alphaModFix/>
          </a:blip>
          <a:stretch>
            <a:fillRect/>
          </a:stretch>
        </p:blipFill>
        <p:spPr>
          <a:xfrm>
            <a:off x="35575" y="675600"/>
            <a:ext cx="3059205" cy="2360663"/>
          </a:xfrm>
          <a:prstGeom prst="rect">
            <a:avLst/>
          </a:prstGeom>
          <a:noFill/>
          <a:ln>
            <a:noFill/>
          </a:ln>
        </p:spPr>
      </p:pic>
      <p:pic>
        <p:nvPicPr>
          <p:cNvPr id="260" name="Google Shape;260;p34"/>
          <p:cNvPicPr preferRelativeResize="0"/>
          <p:nvPr/>
        </p:nvPicPr>
        <p:blipFill>
          <a:blip r:embed="rId4">
            <a:alphaModFix/>
          </a:blip>
          <a:stretch>
            <a:fillRect/>
          </a:stretch>
        </p:blipFill>
        <p:spPr>
          <a:xfrm>
            <a:off x="2944450" y="595225"/>
            <a:ext cx="3207500" cy="2487637"/>
          </a:xfrm>
          <a:prstGeom prst="rect">
            <a:avLst/>
          </a:prstGeom>
          <a:noFill/>
          <a:ln>
            <a:noFill/>
          </a:ln>
        </p:spPr>
      </p:pic>
      <p:pic>
        <p:nvPicPr>
          <p:cNvPr id="261" name="Google Shape;261;p34"/>
          <p:cNvPicPr preferRelativeResize="0"/>
          <p:nvPr/>
        </p:nvPicPr>
        <p:blipFill>
          <a:blip r:embed="rId5">
            <a:alphaModFix/>
          </a:blip>
          <a:stretch>
            <a:fillRect/>
          </a:stretch>
        </p:blipFill>
        <p:spPr>
          <a:xfrm>
            <a:off x="5989575" y="595225"/>
            <a:ext cx="3034159" cy="2526676"/>
          </a:xfrm>
          <a:prstGeom prst="rect">
            <a:avLst/>
          </a:prstGeom>
          <a:noFill/>
          <a:ln>
            <a:noFill/>
          </a:ln>
        </p:spPr>
      </p:pic>
      <p:sp>
        <p:nvSpPr>
          <p:cNvPr id="262" name="Google Shape;262;p34"/>
          <p:cNvSpPr/>
          <p:nvPr/>
        </p:nvSpPr>
        <p:spPr>
          <a:xfrm rot="10800000">
            <a:off x="1639350" y="4600775"/>
            <a:ext cx="4436400" cy="305400"/>
          </a:xfrm>
          <a:prstGeom prst="bentArrow">
            <a:avLst>
              <a:gd fmla="val 25000" name="adj1"/>
              <a:gd fmla="val 25000" name="adj2"/>
              <a:gd fmla="val 25000" name="adj3"/>
              <a:gd fmla="val 43750" name="adj4"/>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4"/>
          <p:cNvSpPr/>
          <p:nvPr/>
        </p:nvSpPr>
        <p:spPr>
          <a:xfrm>
            <a:off x="1993100" y="4677375"/>
            <a:ext cx="305400" cy="289200"/>
          </a:xfrm>
          <a:prstGeom prst="noSmoking">
            <a:avLst>
              <a:gd fmla="val 1875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5"/>
          <p:cNvSpPr txBox="1"/>
          <p:nvPr/>
        </p:nvSpPr>
        <p:spPr>
          <a:xfrm>
            <a:off x="282575" y="3105275"/>
            <a:ext cx="30000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rPr>
              <a:t>RIDE TYPE COUNTS OVERALL</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rPr lang="en" sz="600">
                <a:solidFill>
                  <a:schemeClr val="dk1"/>
                </a:solidFill>
              </a:rPr>
              <a:t>1 - RIDE_TYPE NAME (UberXL): 20197</a:t>
            </a:r>
            <a:endParaRPr sz="600">
              <a:solidFill>
                <a:schemeClr val="dk1"/>
              </a:solidFill>
            </a:endParaRPr>
          </a:p>
          <a:p>
            <a:pPr indent="0" lvl="0" marL="0" rtl="0" algn="l">
              <a:spcBef>
                <a:spcPts val="0"/>
              </a:spcBef>
              <a:spcAft>
                <a:spcPts val="0"/>
              </a:spcAft>
              <a:buNone/>
            </a:pPr>
            <a:r>
              <a:rPr lang="en" sz="600">
                <a:solidFill>
                  <a:schemeClr val="dk1"/>
                </a:solidFill>
              </a:rPr>
              <a:t>2 - RIDE_TYPE NAME (Black): 20125</a:t>
            </a:r>
            <a:endParaRPr sz="600">
              <a:solidFill>
                <a:schemeClr val="dk1"/>
              </a:solidFill>
            </a:endParaRPr>
          </a:p>
          <a:p>
            <a:pPr indent="0" lvl="0" marL="0" rtl="0" algn="l">
              <a:spcBef>
                <a:spcPts val="0"/>
              </a:spcBef>
              <a:spcAft>
                <a:spcPts val="0"/>
              </a:spcAft>
              <a:buNone/>
            </a:pPr>
            <a:r>
              <a:rPr lang="en" sz="600">
                <a:solidFill>
                  <a:schemeClr val="dk1"/>
                </a:solidFill>
              </a:rPr>
              <a:t>3 - RIDE_TYPE NAME (Black SUV): 20109</a:t>
            </a:r>
            <a:endParaRPr sz="600">
              <a:solidFill>
                <a:schemeClr val="dk1"/>
              </a:solidFill>
            </a:endParaRPr>
          </a:p>
          <a:p>
            <a:pPr indent="0" lvl="0" marL="0" rtl="0" algn="l">
              <a:spcBef>
                <a:spcPts val="0"/>
              </a:spcBef>
              <a:spcAft>
                <a:spcPts val="0"/>
              </a:spcAft>
              <a:buNone/>
            </a:pPr>
            <a:r>
              <a:rPr lang="en" sz="600">
                <a:solidFill>
                  <a:schemeClr val="dk1"/>
                </a:solidFill>
              </a:rPr>
              <a:t>4 - RIDE_TYPE NAME (Taxi): 20098</a:t>
            </a:r>
            <a:endParaRPr sz="600">
              <a:solidFill>
                <a:schemeClr val="dk1"/>
              </a:solidFill>
            </a:endParaRPr>
          </a:p>
          <a:p>
            <a:pPr indent="0" lvl="0" marL="0" rtl="0" algn="l">
              <a:spcBef>
                <a:spcPts val="0"/>
              </a:spcBef>
              <a:spcAft>
                <a:spcPts val="0"/>
              </a:spcAft>
              <a:buNone/>
            </a:pPr>
            <a:r>
              <a:rPr lang="en" sz="600">
                <a:solidFill>
                  <a:schemeClr val="dk1"/>
                </a:solidFill>
              </a:rPr>
              <a:t>5 - RIDE_TYPE NAME (UberX): 19994</a:t>
            </a:r>
            <a:endParaRPr sz="600">
              <a:solidFill>
                <a:schemeClr val="dk1"/>
              </a:solidFill>
            </a:endParaRPr>
          </a:p>
          <a:p>
            <a:pPr indent="0" lvl="0" marL="0" rtl="0" algn="l">
              <a:spcBef>
                <a:spcPts val="0"/>
              </a:spcBef>
              <a:spcAft>
                <a:spcPts val="0"/>
              </a:spcAft>
              <a:buNone/>
            </a:pPr>
            <a:r>
              <a:rPr lang="en" sz="600">
                <a:solidFill>
                  <a:schemeClr val="dk1"/>
                </a:solidFill>
              </a:rPr>
              <a:t>6 - RIDE_TYPE NAME (WAV): 19980</a:t>
            </a:r>
            <a:endParaRPr sz="600">
              <a:solidFill>
                <a:schemeClr val="dk1"/>
              </a:solidFill>
            </a:endParaRPr>
          </a:p>
          <a:p>
            <a:pPr indent="0" lvl="0" marL="0" rtl="0" algn="l">
              <a:spcBef>
                <a:spcPts val="0"/>
              </a:spcBef>
              <a:spcAft>
                <a:spcPts val="0"/>
              </a:spcAft>
              <a:buNone/>
            </a:pPr>
            <a:r>
              <a:rPr lang="en" sz="600">
                <a:solidFill>
                  <a:schemeClr val="dk1"/>
                </a:solidFill>
              </a:rPr>
              <a:t>7 - RIDE_TYPE NAME (UberPool): 19963</a:t>
            </a:r>
            <a:endParaRPr sz="600">
              <a:solidFill>
                <a:schemeClr val="dk1"/>
              </a:solidFill>
            </a:endParaRPr>
          </a:p>
          <a:p>
            <a:pPr indent="0" lvl="0" marL="0" rtl="0" algn="l">
              <a:spcBef>
                <a:spcPts val="0"/>
              </a:spcBef>
              <a:spcAft>
                <a:spcPts val="0"/>
              </a:spcAft>
              <a:buNone/>
            </a:pPr>
            <a:r>
              <a:rPr lang="en" sz="600">
                <a:solidFill>
                  <a:schemeClr val="dk1"/>
                </a:solidFill>
              </a:rPr>
              <a:t>8 - RIDE_TYPE NAME (Lyft XL): 18644</a:t>
            </a:r>
            <a:endParaRPr sz="600">
              <a:solidFill>
                <a:schemeClr val="dk1"/>
              </a:solidFill>
            </a:endParaRPr>
          </a:p>
          <a:p>
            <a:pPr indent="0" lvl="0" marL="0" rtl="0" algn="l">
              <a:spcBef>
                <a:spcPts val="0"/>
              </a:spcBef>
              <a:spcAft>
                <a:spcPts val="0"/>
              </a:spcAft>
              <a:buNone/>
            </a:pPr>
            <a:r>
              <a:rPr lang="en" sz="600">
                <a:solidFill>
                  <a:schemeClr val="dk1"/>
                </a:solidFill>
              </a:rPr>
              <a:t>9 - RIDE_TYPE NAME (Lux): 18586</a:t>
            </a:r>
            <a:endParaRPr sz="600">
              <a:solidFill>
                <a:schemeClr val="dk1"/>
              </a:solidFill>
            </a:endParaRPr>
          </a:p>
          <a:p>
            <a:pPr indent="0" lvl="0" marL="0" rtl="0" algn="l">
              <a:spcBef>
                <a:spcPts val="0"/>
              </a:spcBef>
              <a:spcAft>
                <a:spcPts val="0"/>
              </a:spcAft>
              <a:buNone/>
            </a:pPr>
            <a:r>
              <a:rPr lang="en" sz="600">
                <a:solidFill>
                  <a:schemeClr val="dk1"/>
                </a:solidFill>
                <a:highlight>
                  <a:srgbClr val="FFFF00"/>
                </a:highlight>
              </a:rPr>
              <a:t>10 - RIDE_TYPE NAME (Lux Black XL): 18579</a:t>
            </a:r>
            <a:endParaRPr sz="600">
              <a:solidFill>
                <a:schemeClr val="dk1"/>
              </a:solidFill>
              <a:highlight>
                <a:srgbClr val="FFFF00"/>
              </a:highlight>
            </a:endParaRPr>
          </a:p>
          <a:p>
            <a:pPr indent="0" lvl="0" marL="0" rtl="0" algn="l">
              <a:spcBef>
                <a:spcPts val="0"/>
              </a:spcBef>
              <a:spcAft>
                <a:spcPts val="0"/>
              </a:spcAft>
              <a:buNone/>
            </a:pPr>
            <a:r>
              <a:rPr lang="en" sz="600">
                <a:solidFill>
                  <a:schemeClr val="dk1"/>
                </a:solidFill>
              </a:rPr>
              <a:t>11 - RIDE_TYPE NAME (Shared): 18560</a:t>
            </a:r>
            <a:endParaRPr sz="600">
              <a:solidFill>
                <a:schemeClr val="dk1"/>
              </a:solidFill>
            </a:endParaRPr>
          </a:p>
          <a:p>
            <a:pPr indent="0" lvl="0" marL="0" rtl="0" algn="l">
              <a:spcBef>
                <a:spcPts val="0"/>
              </a:spcBef>
              <a:spcAft>
                <a:spcPts val="0"/>
              </a:spcAft>
              <a:buNone/>
            </a:pPr>
            <a:r>
              <a:rPr lang="en" sz="600">
                <a:solidFill>
                  <a:schemeClr val="dk1"/>
                </a:solidFill>
              </a:rPr>
              <a:t>12 - RIDE_TYPE NAME (Lyft): 18534</a:t>
            </a:r>
            <a:endParaRPr sz="600">
              <a:solidFill>
                <a:schemeClr val="dk1"/>
              </a:solidFill>
            </a:endParaRPr>
          </a:p>
          <a:p>
            <a:pPr indent="0" lvl="0" marL="0" rtl="0" algn="l">
              <a:spcBef>
                <a:spcPts val="0"/>
              </a:spcBef>
              <a:spcAft>
                <a:spcPts val="0"/>
              </a:spcAft>
              <a:buNone/>
            </a:pPr>
            <a:r>
              <a:rPr lang="en" sz="600">
                <a:solidFill>
                  <a:schemeClr val="dk1"/>
                </a:solidFill>
              </a:rPr>
              <a:t>13 - RIDE_TYPE NAME (Lux Black): 18458</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t/>
            </a:r>
            <a:endParaRPr sz="600">
              <a:solidFill>
                <a:schemeClr val="dk1"/>
              </a:solidFill>
            </a:endParaRPr>
          </a:p>
        </p:txBody>
      </p:sp>
      <p:sp>
        <p:nvSpPr>
          <p:cNvPr id="269" name="Google Shape;269;p35"/>
          <p:cNvSpPr txBox="1"/>
          <p:nvPr/>
        </p:nvSpPr>
        <p:spPr>
          <a:xfrm>
            <a:off x="3020650" y="3059075"/>
            <a:ext cx="30000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rPr>
              <a:t>TOTAL REVENUE </a:t>
            </a:r>
            <a:br>
              <a:rPr lang="en" sz="600">
                <a:solidFill>
                  <a:schemeClr val="dk1"/>
                </a:solidFill>
              </a:rPr>
            </a:br>
            <a:r>
              <a:rPr lang="en" sz="600">
                <a:solidFill>
                  <a:schemeClr val="dk1"/>
                </a:solidFill>
              </a:rPr>
              <a:t>by RIDE TYPE</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rPr lang="en" sz="600">
                <a:solidFill>
                  <a:schemeClr val="dk1"/>
                </a:solidFill>
              </a:rPr>
              <a:t>1- Black SUV: $607,876.50 </a:t>
            </a:r>
            <a:endParaRPr sz="600">
              <a:solidFill>
                <a:schemeClr val="dk1"/>
              </a:solidFill>
            </a:endParaRPr>
          </a:p>
          <a:p>
            <a:pPr indent="0" lvl="0" marL="0" rtl="0" algn="l">
              <a:spcBef>
                <a:spcPts val="0"/>
              </a:spcBef>
              <a:spcAft>
                <a:spcPts val="0"/>
              </a:spcAft>
              <a:buNone/>
            </a:pPr>
            <a:r>
              <a:rPr lang="en" sz="600">
                <a:solidFill>
                  <a:schemeClr val="dk1"/>
                </a:solidFill>
                <a:highlight>
                  <a:srgbClr val="FFFF00"/>
                </a:highlight>
              </a:rPr>
              <a:t>2- Lux Black XL: $600,229.50 </a:t>
            </a:r>
            <a:endParaRPr sz="600">
              <a:solidFill>
                <a:schemeClr val="dk1"/>
              </a:solidFill>
              <a:highlight>
                <a:srgbClr val="FFFF00"/>
              </a:highlight>
            </a:endParaRPr>
          </a:p>
          <a:p>
            <a:pPr indent="0" lvl="0" marL="0" rtl="0" algn="l">
              <a:spcBef>
                <a:spcPts val="0"/>
              </a:spcBef>
              <a:spcAft>
                <a:spcPts val="0"/>
              </a:spcAft>
              <a:buNone/>
            </a:pPr>
            <a:r>
              <a:rPr lang="en" sz="600">
                <a:solidFill>
                  <a:schemeClr val="dk1"/>
                </a:solidFill>
              </a:rPr>
              <a:t>3- Lux Black: $424,461.20 </a:t>
            </a:r>
            <a:endParaRPr sz="600">
              <a:solidFill>
                <a:schemeClr val="dk1"/>
              </a:solidFill>
            </a:endParaRPr>
          </a:p>
          <a:p>
            <a:pPr indent="0" lvl="0" marL="0" rtl="0" algn="l">
              <a:spcBef>
                <a:spcPts val="0"/>
              </a:spcBef>
              <a:spcAft>
                <a:spcPts val="0"/>
              </a:spcAft>
              <a:buNone/>
            </a:pPr>
            <a:r>
              <a:rPr lang="en" sz="600">
                <a:solidFill>
                  <a:schemeClr val="dk1"/>
                </a:solidFill>
              </a:rPr>
              <a:t>4- Black: $412,885.00 </a:t>
            </a:r>
            <a:endParaRPr sz="600">
              <a:solidFill>
                <a:schemeClr val="dk1"/>
              </a:solidFill>
            </a:endParaRPr>
          </a:p>
          <a:p>
            <a:pPr indent="0" lvl="0" marL="0" rtl="0" algn="l">
              <a:spcBef>
                <a:spcPts val="0"/>
              </a:spcBef>
              <a:spcAft>
                <a:spcPts val="0"/>
              </a:spcAft>
              <a:buNone/>
            </a:pPr>
            <a:r>
              <a:rPr lang="en" sz="600">
                <a:solidFill>
                  <a:schemeClr val="dk1"/>
                </a:solidFill>
              </a:rPr>
              <a:t>5- Lux: $330,299.00 </a:t>
            </a:r>
            <a:endParaRPr sz="600">
              <a:solidFill>
                <a:schemeClr val="dk1"/>
              </a:solidFill>
            </a:endParaRPr>
          </a:p>
          <a:p>
            <a:pPr indent="0" lvl="0" marL="0" rtl="0" algn="l">
              <a:spcBef>
                <a:spcPts val="0"/>
              </a:spcBef>
              <a:spcAft>
                <a:spcPts val="0"/>
              </a:spcAft>
              <a:buNone/>
            </a:pPr>
            <a:r>
              <a:rPr lang="en" sz="600">
                <a:solidFill>
                  <a:schemeClr val="dk1"/>
                </a:solidFill>
              </a:rPr>
              <a:t>6- UberXL: $316,497.50 </a:t>
            </a:r>
            <a:endParaRPr sz="600">
              <a:solidFill>
                <a:schemeClr val="dk1"/>
              </a:solidFill>
            </a:endParaRPr>
          </a:p>
          <a:p>
            <a:pPr indent="0" lvl="0" marL="0" rtl="0" algn="l">
              <a:spcBef>
                <a:spcPts val="0"/>
              </a:spcBef>
              <a:spcAft>
                <a:spcPts val="0"/>
              </a:spcAft>
              <a:buNone/>
            </a:pPr>
            <a:r>
              <a:rPr lang="en" sz="600">
                <a:solidFill>
                  <a:schemeClr val="dk1"/>
                </a:solidFill>
              </a:rPr>
              <a:t>7- Lyft XL: $285,467.10 </a:t>
            </a:r>
            <a:endParaRPr sz="600">
              <a:solidFill>
                <a:schemeClr val="dk1"/>
              </a:solidFill>
            </a:endParaRPr>
          </a:p>
          <a:p>
            <a:pPr indent="0" lvl="0" marL="0" rtl="0" algn="l">
              <a:spcBef>
                <a:spcPts val="0"/>
              </a:spcBef>
              <a:spcAft>
                <a:spcPts val="0"/>
              </a:spcAft>
              <a:buNone/>
            </a:pPr>
            <a:r>
              <a:rPr lang="en" sz="600">
                <a:solidFill>
                  <a:schemeClr val="dk1"/>
                </a:solidFill>
              </a:rPr>
              <a:t>8- WAV: $195,575.00 </a:t>
            </a:r>
            <a:endParaRPr sz="600">
              <a:solidFill>
                <a:schemeClr val="dk1"/>
              </a:solidFill>
            </a:endParaRPr>
          </a:p>
          <a:p>
            <a:pPr indent="0" lvl="0" marL="0" rtl="0" algn="l">
              <a:spcBef>
                <a:spcPts val="0"/>
              </a:spcBef>
              <a:spcAft>
                <a:spcPts val="0"/>
              </a:spcAft>
              <a:buNone/>
            </a:pPr>
            <a:r>
              <a:rPr lang="en" sz="600">
                <a:solidFill>
                  <a:schemeClr val="dk1"/>
                </a:solidFill>
              </a:rPr>
              <a:t>9- UberX: $195,537.00 </a:t>
            </a:r>
            <a:endParaRPr sz="600">
              <a:solidFill>
                <a:schemeClr val="dk1"/>
              </a:solidFill>
            </a:endParaRPr>
          </a:p>
          <a:p>
            <a:pPr indent="0" lvl="0" marL="0" rtl="0" algn="l">
              <a:spcBef>
                <a:spcPts val="0"/>
              </a:spcBef>
              <a:spcAft>
                <a:spcPts val="0"/>
              </a:spcAft>
              <a:buNone/>
            </a:pPr>
            <a:r>
              <a:rPr lang="en" sz="600">
                <a:solidFill>
                  <a:schemeClr val="dk1"/>
                </a:solidFill>
              </a:rPr>
              <a:t>10- Lyft: $178,235.35 </a:t>
            </a:r>
            <a:endParaRPr sz="600">
              <a:solidFill>
                <a:schemeClr val="dk1"/>
              </a:solidFill>
            </a:endParaRPr>
          </a:p>
          <a:p>
            <a:pPr indent="0" lvl="0" marL="0" rtl="0" algn="l">
              <a:spcBef>
                <a:spcPts val="0"/>
              </a:spcBef>
              <a:spcAft>
                <a:spcPts val="0"/>
              </a:spcAft>
              <a:buNone/>
            </a:pPr>
            <a:r>
              <a:rPr lang="en" sz="600">
                <a:solidFill>
                  <a:schemeClr val="dk1"/>
                </a:solidFill>
              </a:rPr>
              <a:t>11- UberPool: $174,393.00 </a:t>
            </a:r>
            <a:endParaRPr sz="600">
              <a:solidFill>
                <a:schemeClr val="dk1"/>
              </a:solidFill>
            </a:endParaRPr>
          </a:p>
          <a:p>
            <a:pPr indent="0" lvl="0" marL="0" rtl="0" algn="l">
              <a:spcBef>
                <a:spcPts val="0"/>
              </a:spcBef>
              <a:spcAft>
                <a:spcPts val="0"/>
              </a:spcAft>
              <a:buNone/>
            </a:pPr>
            <a:r>
              <a:rPr lang="en" sz="600">
                <a:solidFill>
                  <a:schemeClr val="dk1"/>
                </a:solidFill>
              </a:rPr>
              <a:t>12- Shared: $111,763.00 </a:t>
            </a:r>
            <a:endParaRPr sz="600">
              <a:solidFill>
                <a:schemeClr val="dk1"/>
              </a:solidFill>
            </a:endParaRPr>
          </a:p>
          <a:p>
            <a:pPr indent="0" lvl="0" marL="0" rtl="0" algn="l">
              <a:spcBef>
                <a:spcPts val="0"/>
              </a:spcBef>
              <a:spcAft>
                <a:spcPts val="0"/>
              </a:spcAft>
              <a:buNone/>
            </a:pPr>
            <a:r>
              <a:rPr lang="en" sz="600">
                <a:solidFill>
                  <a:schemeClr val="dk1"/>
                </a:solidFill>
              </a:rPr>
              <a:t>13- Taxi: $0.00</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t/>
            </a:r>
            <a:endParaRPr sz="600">
              <a:solidFill>
                <a:schemeClr val="dk1"/>
              </a:solidFill>
            </a:endParaRPr>
          </a:p>
        </p:txBody>
      </p:sp>
      <p:sp>
        <p:nvSpPr>
          <p:cNvPr id="270" name="Google Shape;270;p35"/>
          <p:cNvSpPr txBox="1"/>
          <p:nvPr/>
        </p:nvSpPr>
        <p:spPr>
          <a:xfrm>
            <a:off x="5715550" y="3059075"/>
            <a:ext cx="30000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rPr>
              <a:t>MEAN REVENUE by RIDE TYPE DISTANCE</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rPr lang="en" sz="600">
                <a:solidFill>
                  <a:schemeClr val="dk1"/>
                </a:solidFill>
                <a:highlight>
                  <a:srgbClr val="FFFF00"/>
                </a:highlight>
              </a:rPr>
              <a:t>1- Lux Black XL: $14.82 / mile</a:t>
            </a:r>
            <a:endParaRPr sz="600">
              <a:solidFill>
                <a:schemeClr val="dk1"/>
              </a:solidFill>
              <a:highlight>
                <a:srgbClr val="FFFF00"/>
              </a:highlight>
            </a:endParaRPr>
          </a:p>
          <a:p>
            <a:pPr indent="0" lvl="0" marL="0" rtl="0" algn="l">
              <a:spcBef>
                <a:spcPts val="0"/>
              </a:spcBef>
              <a:spcAft>
                <a:spcPts val="0"/>
              </a:spcAft>
              <a:buNone/>
            </a:pPr>
            <a:r>
              <a:rPr lang="en" sz="600">
                <a:solidFill>
                  <a:schemeClr val="dk1"/>
                </a:solidFill>
              </a:rPr>
              <a:t>2- Black SUV: $13.89 / mile</a:t>
            </a:r>
            <a:endParaRPr sz="600">
              <a:solidFill>
                <a:schemeClr val="dk1"/>
              </a:solidFill>
            </a:endParaRPr>
          </a:p>
          <a:p>
            <a:pPr indent="0" lvl="0" marL="0" rtl="0" algn="l">
              <a:spcBef>
                <a:spcPts val="0"/>
              </a:spcBef>
              <a:spcAft>
                <a:spcPts val="0"/>
              </a:spcAft>
              <a:buNone/>
            </a:pPr>
            <a:r>
              <a:rPr lang="en" sz="600">
                <a:solidFill>
                  <a:schemeClr val="dk1"/>
                </a:solidFill>
              </a:rPr>
              <a:t>3- Lux Black: $10.57 / mile</a:t>
            </a:r>
            <a:endParaRPr sz="600">
              <a:solidFill>
                <a:schemeClr val="dk1"/>
              </a:solidFill>
            </a:endParaRPr>
          </a:p>
          <a:p>
            <a:pPr indent="0" lvl="0" marL="0" rtl="0" algn="l">
              <a:spcBef>
                <a:spcPts val="0"/>
              </a:spcBef>
              <a:spcAft>
                <a:spcPts val="0"/>
              </a:spcAft>
              <a:buNone/>
            </a:pPr>
            <a:r>
              <a:rPr lang="en" sz="600">
                <a:solidFill>
                  <a:schemeClr val="dk1"/>
                </a:solidFill>
              </a:rPr>
              <a:t>4- Black: $9.37 / mile</a:t>
            </a:r>
            <a:endParaRPr sz="600">
              <a:solidFill>
                <a:schemeClr val="dk1"/>
              </a:solidFill>
            </a:endParaRPr>
          </a:p>
          <a:p>
            <a:pPr indent="0" lvl="0" marL="0" rtl="0" algn="l">
              <a:spcBef>
                <a:spcPts val="0"/>
              </a:spcBef>
              <a:spcAft>
                <a:spcPts val="0"/>
              </a:spcAft>
              <a:buNone/>
            </a:pPr>
            <a:r>
              <a:rPr lang="en" sz="600">
                <a:solidFill>
                  <a:schemeClr val="dk1"/>
                </a:solidFill>
              </a:rPr>
              <a:t>5- Lux: $8.14 / mile</a:t>
            </a:r>
            <a:endParaRPr sz="600">
              <a:solidFill>
                <a:schemeClr val="dk1"/>
              </a:solidFill>
            </a:endParaRPr>
          </a:p>
          <a:p>
            <a:pPr indent="0" lvl="0" marL="0" rtl="0" algn="l">
              <a:spcBef>
                <a:spcPts val="0"/>
              </a:spcBef>
              <a:spcAft>
                <a:spcPts val="0"/>
              </a:spcAft>
              <a:buNone/>
            </a:pPr>
            <a:r>
              <a:rPr lang="en" sz="600">
                <a:solidFill>
                  <a:schemeClr val="dk1"/>
                </a:solidFill>
              </a:rPr>
              <a:t>6- UberXL: $7.16 / mile</a:t>
            </a:r>
            <a:endParaRPr sz="600">
              <a:solidFill>
                <a:schemeClr val="dk1"/>
              </a:solidFill>
            </a:endParaRPr>
          </a:p>
          <a:p>
            <a:pPr indent="0" lvl="0" marL="0" rtl="0" algn="l">
              <a:spcBef>
                <a:spcPts val="0"/>
              </a:spcBef>
              <a:spcAft>
                <a:spcPts val="0"/>
              </a:spcAft>
              <a:buNone/>
            </a:pPr>
            <a:r>
              <a:rPr lang="en" sz="600">
                <a:solidFill>
                  <a:schemeClr val="dk1"/>
                </a:solidFill>
              </a:rPr>
              <a:t>7- Lyft XL: $7.01 / mile</a:t>
            </a:r>
            <a:endParaRPr sz="600">
              <a:solidFill>
                <a:schemeClr val="dk1"/>
              </a:solidFill>
            </a:endParaRPr>
          </a:p>
          <a:p>
            <a:pPr indent="0" lvl="0" marL="0" rtl="0" algn="l">
              <a:spcBef>
                <a:spcPts val="0"/>
              </a:spcBef>
              <a:spcAft>
                <a:spcPts val="0"/>
              </a:spcAft>
              <a:buNone/>
            </a:pPr>
            <a:r>
              <a:rPr lang="en" sz="600">
                <a:solidFill>
                  <a:schemeClr val="dk1"/>
                </a:solidFill>
              </a:rPr>
              <a:t>8- WAV: $4.45 / mile</a:t>
            </a:r>
            <a:endParaRPr sz="600">
              <a:solidFill>
                <a:schemeClr val="dk1"/>
              </a:solidFill>
            </a:endParaRPr>
          </a:p>
          <a:p>
            <a:pPr indent="0" lvl="0" marL="0" rtl="0" algn="l">
              <a:spcBef>
                <a:spcPts val="0"/>
              </a:spcBef>
              <a:spcAft>
                <a:spcPts val="0"/>
              </a:spcAft>
              <a:buNone/>
            </a:pPr>
            <a:r>
              <a:rPr lang="en" sz="600">
                <a:solidFill>
                  <a:schemeClr val="dk1"/>
                </a:solidFill>
              </a:rPr>
              <a:t>9- UberX: $4.48 / mile</a:t>
            </a:r>
            <a:endParaRPr sz="600">
              <a:solidFill>
                <a:schemeClr val="dk1"/>
              </a:solidFill>
            </a:endParaRPr>
          </a:p>
          <a:p>
            <a:pPr indent="0" lvl="0" marL="0" rtl="0" algn="l">
              <a:spcBef>
                <a:spcPts val="0"/>
              </a:spcBef>
              <a:spcAft>
                <a:spcPts val="0"/>
              </a:spcAft>
              <a:buNone/>
            </a:pPr>
            <a:r>
              <a:rPr lang="en" sz="600">
                <a:solidFill>
                  <a:schemeClr val="dk1"/>
                </a:solidFill>
              </a:rPr>
              <a:t>10- Lyft: $4.40 / mile</a:t>
            </a:r>
            <a:endParaRPr sz="600">
              <a:solidFill>
                <a:schemeClr val="dk1"/>
              </a:solidFill>
            </a:endParaRPr>
          </a:p>
          <a:p>
            <a:pPr indent="0" lvl="0" marL="0" rtl="0" algn="l">
              <a:spcBef>
                <a:spcPts val="0"/>
              </a:spcBef>
              <a:spcAft>
                <a:spcPts val="0"/>
              </a:spcAft>
              <a:buNone/>
            </a:pPr>
            <a:r>
              <a:rPr lang="en" sz="600">
                <a:solidFill>
                  <a:schemeClr val="dk1"/>
                </a:solidFill>
              </a:rPr>
              <a:t>11- UberPool: $4.01 / mile</a:t>
            </a:r>
            <a:endParaRPr sz="600">
              <a:solidFill>
                <a:schemeClr val="dk1"/>
              </a:solidFill>
            </a:endParaRPr>
          </a:p>
          <a:p>
            <a:pPr indent="0" lvl="0" marL="0" rtl="0" algn="l">
              <a:spcBef>
                <a:spcPts val="0"/>
              </a:spcBef>
              <a:spcAft>
                <a:spcPts val="0"/>
              </a:spcAft>
              <a:buNone/>
            </a:pPr>
            <a:r>
              <a:rPr lang="en" sz="600">
                <a:solidFill>
                  <a:schemeClr val="dk1"/>
                </a:solidFill>
              </a:rPr>
              <a:t>12- Shared: $2.76 / mile</a:t>
            </a:r>
            <a:endParaRPr sz="600">
              <a:solidFill>
                <a:schemeClr val="dk1"/>
              </a:solidFill>
            </a:endParaRPr>
          </a:p>
          <a:p>
            <a:pPr indent="0" lvl="0" marL="0" rtl="0" algn="l">
              <a:spcBef>
                <a:spcPts val="0"/>
              </a:spcBef>
              <a:spcAft>
                <a:spcPts val="0"/>
              </a:spcAft>
              <a:buNone/>
            </a:pPr>
            <a:r>
              <a:rPr lang="en" sz="600">
                <a:solidFill>
                  <a:schemeClr val="dk1"/>
                </a:solidFill>
              </a:rPr>
              <a:t>13- Taxi: $0.00 / mile</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t/>
            </a:r>
            <a:endParaRPr sz="600">
              <a:solidFill>
                <a:schemeClr val="dk1"/>
              </a:solidFill>
            </a:endParaRPr>
          </a:p>
        </p:txBody>
      </p:sp>
      <p:sp>
        <p:nvSpPr>
          <p:cNvPr id="271" name="Google Shape;271;p35"/>
          <p:cNvSpPr txBox="1"/>
          <p:nvPr/>
        </p:nvSpPr>
        <p:spPr>
          <a:xfrm>
            <a:off x="908150" y="15525"/>
            <a:ext cx="63489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dk1"/>
                </a:solidFill>
              </a:rPr>
              <a:t>The Story of: Lux Black XL </a:t>
            </a:r>
            <a:r>
              <a:rPr lang="en" sz="900">
                <a:solidFill>
                  <a:schemeClr val="dk1"/>
                </a:solidFill>
                <a:highlight>
                  <a:srgbClr val="FFFF00"/>
                </a:highlight>
              </a:rPr>
              <a:t>[ HIGHLIGHT - </a:t>
            </a:r>
            <a:r>
              <a:rPr lang="en" sz="900">
                <a:solidFill>
                  <a:schemeClr val="dk1"/>
                </a:solidFill>
                <a:highlight>
                  <a:schemeClr val="accent6"/>
                </a:highlight>
              </a:rPr>
              <a:t>1- Lux Black XL: $14.82 / mile ]</a:t>
            </a:r>
            <a:endParaRPr sz="900">
              <a:highlight>
                <a:schemeClr val="accent6"/>
              </a:highlight>
            </a:endParaRPr>
          </a:p>
        </p:txBody>
      </p:sp>
      <p:pic>
        <p:nvPicPr>
          <p:cNvPr id="272" name="Google Shape;272;p35"/>
          <p:cNvPicPr preferRelativeResize="0"/>
          <p:nvPr/>
        </p:nvPicPr>
        <p:blipFill>
          <a:blip r:embed="rId3">
            <a:alphaModFix/>
          </a:blip>
          <a:stretch>
            <a:fillRect/>
          </a:stretch>
        </p:blipFill>
        <p:spPr>
          <a:xfrm>
            <a:off x="111775" y="523200"/>
            <a:ext cx="2807664" cy="2166576"/>
          </a:xfrm>
          <a:prstGeom prst="rect">
            <a:avLst/>
          </a:prstGeom>
          <a:noFill/>
          <a:ln>
            <a:noFill/>
          </a:ln>
        </p:spPr>
      </p:pic>
      <p:pic>
        <p:nvPicPr>
          <p:cNvPr id="273" name="Google Shape;273;p35"/>
          <p:cNvPicPr preferRelativeResize="0"/>
          <p:nvPr/>
        </p:nvPicPr>
        <p:blipFill>
          <a:blip r:embed="rId4">
            <a:alphaModFix/>
          </a:blip>
          <a:stretch>
            <a:fillRect/>
          </a:stretch>
        </p:blipFill>
        <p:spPr>
          <a:xfrm>
            <a:off x="2868250" y="442825"/>
            <a:ext cx="2903625" cy="2251970"/>
          </a:xfrm>
          <a:prstGeom prst="rect">
            <a:avLst/>
          </a:prstGeom>
          <a:noFill/>
          <a:ln>
            <a:noFill/>
          </a:ln>
        </p:spPr>
      </p:pic>
      <p:pic>
        <p:nvPicPr>
          <p:cNvPr id="274" name="Google Shape;274;p35"/>
          <p:cNvPicPr preferRelativeResize="0"/>
          <p:nvPr/>
        </p:nvPicPr>
        <p:blipFill>
          <a:blip r:embed="rId5">
            <a:alphaModFix/>
          </a:blip>
          <a:stretch>
            <a:fillRect/>
          </a:stretch>
        </p:blipFill>
        <p:spPr>
          <a:xfrm>
            <a:off x="5760985" y="442825"/>
            <a:ext cx="3141716" cy="2616251"/>
          </a:xfrm>
          <a:prstGeom prst="rect">
            <a:avLst/>
          </a:prstGeom>
          <a:noFill/>
          <a:ln>
            <a:noFill/>
          </a:ln>
        </p:spPr>
      </p:pic>
      <p:sp>
        <p:nvSpPr>
          <p:cNvPr id="275" name="Google Shape;275;p35"/>
          <p:cNvSpPr/>
          <p:nvPr/>
        </p:nvSpPr>
        <p:spPr>
          <a:xfrm rot="10800000">
            <a:off x="1639350" y="4600775"/>
            <a:ext cx="4436400" cy="305400"/>
          </a:xfrm>
          <a:prstGeom prst="bentArrow">
            <a:avLst>
              <a:gd fmla="val 25000" name="adj1"/>
              <a:gd fmla="val 25000" name="adj2"/>
              <a:gd fmla="val 25000" name="adj3"/>
              <a:gd fmla="val 43750" name="adj4"/>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5"/>
          <p:cNvSpPr/>
          <p:nvPr/>
        </p:nvSpPr>
        <p:spPr>
          <a:xfrm>
            <a:off x="1993100" y="4677375"/>
            <a:ext cx="305400" cy="289200"/>
          </a:xfrm>
          <a:prstGeom prst="noSmoking">
            <a:avLst>
              <a:gd fmla="val 1875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36"/>
          <p:cNvPicPr preferRelativeResize="0"/>
          <p:nvPr/>
        </p:nvPicPr>
        <p:blipFill>
          <a:blip r:embed="rId3">
            <a:alphaModFix/>
          </a:blip>
          <a:stretch>
            <a:fillRect/>
          </a:stretch>
        </p:blipFill>
        <p:spPr>
          <a:xfrm>
            <a:off x="168475" y="490250"/>
            <a:ext cx="2909439" cy="2291974"/>
          </a:xfrm>
          <a:prstGeom prst="rect">
            <a:avLst/>
          </a:prstGeom>
          <a:noFill/>
          <a:ln>
            <a:noFill/>
          </a:ln>
        </p:spPr>
      </p:pic>
      <p:pic>
        <p:nvPicPr>
          <p:cNvPr id="282" name="Google Shape;282;p36"/>
          <p:cNvPicPr preferRelativeResize="0"/>
          <p:nvPr/>
        </p:nvPicPr>
        <p:blipFill>
          <a:blip r:embed="rId4">
            <a:alphaModFix/>
          </a:blip>
          <a:stretch>
            <a:fillRect/>
          </a:stretch>
        </p:blipFill>
        <p:spPr>
          <a:xfrm>
            <a:off x="3013775" y="442001"/>
            <a:ext cx="3025874" cy="2340225"/>
          </a:xfrm>
          <a:prstGeom prst="rect">
            <a:avLst/>
          </a:prstGeom>
          <a:noFill/>
          <a:ln>
            <a:noFill/>
          </a:ln>
        </p:spPr>
      </p:pic>
      <p:sp>
        <p:nvSpPr>
          <p:cNvPr id="283" name="Google Shape;283;p36"/>
          <p:cNvSpPr txBox="1"/>
          <p:nvPr/>
        </p:nvSpPr>
        <p:spPr>
          <a:xfrm>
            <a:off x="1494825" y="0"/>
            <a:ext cx="59472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dk1"/>
                </a:solidFill>
              </a:rPr>
              <a:t>The Story of: BLACK SUV ( uber ) - </a:t>
            </a:r>
            <a:r>
              <a:rPr lang="en" sz="900">
                <a:solidFill>
                  <a:schemeClr val="dk1"/>
                </a:solidFill>
                <a:highlight>
                  <a:srgbClr val="FFFF00"/>
                </a:highlight>
              </a:rPr>
              <a:t>[ HIGHLIGHT - </a:t>
            </a:r>
            <a:r>
              <a:rPr lang="en" sz="900">
                <a:solidFill>
                  <a:schemeClr val="dk1"/>
                </a:solidFill>
                <a:highlight>
                  <a:schemeClr val="accent6"/>
                </a:highlight>
              </a:rPr>
              <a:t>2 - Black SUV: $13.89 / mile ]</a:t>
            </a:r>
            <a:endParaRPr>
              <a:solidFill>
                <a:schemeClr val="dk1"/>
              </a:solidFill>
            </a:endParaRPr>
          </a:p>
        </p:txBody>
      </p:sp>
      <p:sp>
        <p:nvSpPr>
          <p:cNvPr id="284" name="Google Shape;284;p36"/>
          <p:cNvSpPr txBox="1"/>
          <p:nvPr/>
        </p:nvSpPr>
        <p:spPr>
          <a:xfrm>
            <a:off x="282575" y="3105275"/>
            <a:ext cx="30000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rPr>
              <a:t>RIDE TYPE COUNTS OVERALL</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rPr lang="en" sz="600">
                <a:solidFill>
                  <a:schemeClr val="dk1"/>
                </a:solidFill>
              </a:rPr>
              <a:t>1 - RIDE_TYPE NAME (UberXL): 20197</a:t>
            </a:r>
            <a:endParaRPr sz="600">
              <a:solidFill>
                <a:schemeClr val="dk1"/>
              </a:solidFill>
            </a:endParaRPr>
          </a:p>
          <a:p>
            <a:pPr indent="0" lvl="0" marL="0" rtl="0" algn="l">
              <a:spcBef>
                <a:spcPts val="0"/>
              </a:spcBef>
              <a:spcAft>
                <a:spcPts val="0"/>
              </a:spcAft>
              <a:buNone/>
            </a:pPr>
            <a:r>
              <a:rPr lang="en" sz="600">
                <a:solidFill>
                  <a:schemeClr val="dk1"/>
                </a:solidFill>
              </a:rPr>
              <a:t>2 - RIDE_TYPE NAME (Black): 20125</a:t>
            </a:r>
            <a:endParaRPr sz="600">
              <a:solidFill>
                <a:schemeClr val="dk1"/>
              </a:solidFill>
            </a:endParaRPr>
          </a:p>
          <a:p>
            <a:pPr indent="0" lvl="0" marL="0" rtl="0" algn="l">
              <a:spcBef>
                <a:spcPts val="0"/>
              </a:spcBef>
              <a:spcAft>
                <a:spcPts val="0"/>
              </a:spcAft>
              <a:buNone/>
            </a:pPr>
            <a:r>
              <a:rPr lang="en" sz="600">
                <a:solidFill>
                  <a:schemeClr val="dk1"/>
                </a:solidFill>
                <a:highlight>
                  <a:srgbClr val="FFFF00"/>
                </a:highlight>
              </a:rPr>
              <a:t>3 - RIDE_TYPE NAME (Black SUV): 20109</a:t>
            </a:r>
            <a:endParaRPr sz="600">
              <a:solidFill>
                <a:schemeClr val="dk1"/>
              </a:solidFill>
              <a:highlight>
                <a:srgbClr val="FFFF00"/>
              </a:highlight>
            </a:endParaRPr>
          </a:p>
          <a:p>
            <a:pPr indent="0" lvl="0" marL="0" rtl="0" algn="l">
              <a:spcBef>
                <a:spcPts val="0"/>
              </a:spcBef>
              <a:spcAft>
                <a:spcPts val="0"/>
              </a:spcAft>
              <a:buNone/>
            </a:pPr>
            <a:r>
              <a:rPr lang="en" sz="600">
                <a:solidFill>
                  <a:schemeClr val="dk1"/>
                </a:solidFill>
              </a:rPr>
              <a:t>4 - RIDE_TYPE NAME (Taxi): 20098</a:t>
            </a:r>
            <a:endParaRPr sz="600">
              <a:solidFill>
                <a:schemeClr val="dk1"/>
              </a:solidFill>
            </a:endParaRPr>
          </a:p>
          <a:p>
            <a:pPr indent="0" lvl="0" marL="0" rtl="0" algn="l">
              <a:spcBef>
                <a:spcPts val="0"/>
              </a:spcBef>
              <a:spcAft>
                <a:spcPts val="0"/>
              </a:spcAft>
              <a:buNone/>
            </a:pPr>
            <a:r>
              <a:rPr lang="en" sz="600">
                <a:solidFill>
                  <a:schemeClr val="dk1"/>
                </a:solidFill>
              </a:rPr>
              <a:t>5 - RIDE_TYPE NAME (UberX): 19994</a:t>
            </a:r>
            <a:endParaRPr sz="600">
              <a:solidFill>
                <a:schemeClr val="dk1"/>
              </a:solidFill>
            </a:endParaRPr>
          </a:p>
          <a:p>
            <a:pPr indent="0" lvl="0" marL="0" rtl="0" algn="l">
              <a:spcBef>
                <a:spcPts val="0"/>
              </a:spcBef>
              <a:spcAft>
                <a:spcPts val="0"/>
              </a:spcAft>
              <a:buNone/>
            </a:pPr>
            <a:r>
              <a:rPr lang="en" sz="600">
                <a:solidFill>
                  <a:schemeClr val="dk1"/>
                </a:solidFill>
              </a:rPr>
              <a:t>6 - RIDE_TYPE NAME (WAV): 19980</a:t>
            </a:r>
            <a:endParaRPr sz="600">
              <a:solidFill>
                <a:schemeClr val="dk1"/>
              </a:solidFill>
            </a:endParaRPr>
          </a:p>
          <a:p>
            <a:pPr indent="0" lvl="0" marL="0" rtl="0" algn="l">
              <a:spcBef>
                <a:spcPts val="0"/>
              </a:spcBef>
              <a:spcAft>
                <a:spcPts val="0"/>
              </a:spcAft>
              <a:buNone/>
            </a:pPr>
            <a:r>
              <a:rPr lang="en" sz="600">
                <a:solidFill>
                  <a:schemeClr val="dk1"/>
                </a:solidFill>
              </a:rPr>
              <a:t>7 - RIDE_TYPE NAME (UberPool): 19963</a:t>
            </a:r>
            <a:endParaRPr sz="600">
              <a:solidFill>
                <a:schemeClr val="dk1"/>
              </a:solidFill>
            </a:endParaRPr>
          </a:p>
          <a:p>
            <a:pPr indent="0" lvl="0" marL="0" rtl="0" algn="l">
              <a:spcBef>
                <a:spcPts val="0"/>
              </a:spcBef>
              <a:spcAft>
                <a:spcPts val="0"/>
              </a:spcAft>
              <a:buNone/>
            </a:pPr>
            <a:r>
              <a:rPr lang="en" sz="600">
                <a:solidFill>
                  <a:schemeClr val="dk1"/>
                </a:solidFill>
              </a:rPr>
              <a:t>8 - RIDE_TYPE NAME (Lyft XL): 18644</a:t>
            </a:r>
            <a:endParaRPr sz="600">
              <a:solidFill>
                <a:schemeClr val="dk1"/>
              </a:solidFill>
            </a:endParaRPr>
          </a:p>
          <a:p>
            <a:pPr indent="0" lvl="0" marL="0" rtl="0" algn="l">
              <a:spcBef>
                <a:spcPts val="0"/>
              </a:spcBef>
              <a:spcAft>
                <a:spcPts val="0"/>
              </a:spcAft>
              <a:buNone/>
            </a:pPr>
            <a:r>
              <a:rPr lang="en" sz="600">
                <a:solidFill>
                  <a:schemeClr val="dk1"/>
                </a:solidFill>
              </a:rPr>
              <a:t>9 - RIDE_TYPE NAME (Lux): 18586</a:t>
            </a:r>
            <a:endParaRPr sz="600">
              <a:solidFill>
                <a:schemeClr val="dk1"/>
              </a:solidFill>
            </a:endParaRPr>
          </a:p>
          <a:p>
            <a:pPr indent="0" lvl="0" marL="0" rtl="0" algn="l">
              <a:spcBef>
                <a:spcPts val="0"/>
              </a:spcBef>
              <a:spcAft>
                <a:spcPts val="0"/>
              </a:spcAft>
              <a:buNone/>
            </a:pPr>
            <a:r>
              <a:rPr lang="en" sz="600">
                <a:solidFill>
                  <a:schemeClr val="dk1"/>
                </a:solidFill>
              </a:rPr>
              <a:t>10 - RIDE_TYPE NAME (Lux Black XL): 18579</a:t>
            </a:r>
            <a:endParaRPr sz="600">
              <a:solidFill>
                <a:schemeClr val="dk1"/>
              </a:solidFill>
            </a:endParaRPr>
          </a:p>
          <a:p>
            <a:pPr indent="0" lvl="0" marL="0" rtl="0" algn="l">
              <a:spcBef>
                <a:spcPts val="0"/>
              </a:spcBef>
              <a:spcAft>
                <a:spcPts val="0"/>
              </a:spcAft>
              <a:buNone/>
            </a:pPr>
            <a:r>
              <a:rPr lang="en" sz="600">
                <a:solidFill>
                  <a:schemeClr val="dk1"/>
                </a:solidFill>
              </a:rPr>
              <a:t>11 - RIDE_TYPE NAME (Shared): 18560</a:t>
            </a:r>
            <a:endParaRPr sz="600">
              <a:solidFill>
                <a:schemeClr val="dk1"/>
              </a:solidFill>
            </a:endParaRPr>
          </a:p>
          <a:p>
            <a:pPr indent="0" lvl="0" marL="0" rtl="0" algn="l">
              <a:spcBef>
                <a:spcPts val="0"/>
              </a:spcBef>
              <a:spcAft>
                <a:spcPts val="0"/>
              </a:spcAft>
              <a:buNone/>
            </a:pPr>
            <a:r>
              <a:rPr lang="en" sz="600">
                <a:solidFill>
                  <a:schemeClr val="dk1"/>
                </a:solidFill>
              </a:rPr>
              <a:t>12 - RIDE_TYPE NAME (Lyft): 18534</a:t>
            </a:r>
            <a:endParaRPr sz="600">
              <a:solidFill>
                <a:schemeClr val="dk1"/>
              </a:solidFill>
            </a:endParaRPr>
          </a:p>
          <a:p>
            <a:pPr indent="0" lvl="0" marL="0" rtl="0" algn="l">
              <a:spcBef>
                <a:spcPts val="0"/>
              </a:spcBef>
              <a:spcAft>
                <a:spcPts val="0"/>
              </a:spcAft>
              <a:buNone/>
            </a:pPr>
            <a:r>
              <a:rPr lang="en" sz="600">
                <a:solidFill>
                  <a:schemeClr val="dk1"/>
                </a:solidFill>
              </a:rPr>
              <a:t>13 - RIDE_TYPE NAME (Lux Black): 18458</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t/>
            </a:r>
            <a:endParaRPr sz="600">
              <a:solidFill>
                <a:schemeClr val="dk1"/>
              </a:solidFill>
            </a:endParaRPr>
          </a:p>
        </p:txBody>
      </p:sp>
      <p:sp>
        <p:nvSpPr>
          <p:cNvPr id="285" name="Google Shape;285;p36"/>
          <p:cNvSpPr txBox="1"/>
          <p:nvPr/>
        </p:nvSpPr>
        <p:spPr>
          <a:xfrm>
            <a:off x="3328550" y="3059075"/>
            <a:ext cx="30000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rPr>
              <a:t>TOTAL REVENUE </a:t>
            </a:r>
            <a:br>
              <a:rPr lang="en" sz="600">
                <a:solidFill>
                  <a:schemeClr val="dk1"/>
                </a:solidFill>
              </a:rPr>
            </a:br>
            <a:r>
              <a:rPr lang="en" sz="600">
                <a:solidFill>
                  <a:schemeClr val="dk1"/>
                </a:solidFill>
              </a:rPr>
              <a:t>by RIDE TYPE</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rPr lang="en" sz="600">
                <a:solidFill>
                  <a:schemeClr val="dk1"/>
                </a:solidFill>
                <a:highlight>
                  <a:srgbClr val="FFFF00"/>
                </a:highlight>
              </a:rPr>
              <a:t>1- Black SUV: $607,876.50 </a:t>
            </a:r>
            <a:endParaRPr sz="600">
              <a:solidFill>
                <a:schemeClr val="dk1"/>
              </a:solidFill>
              <a:highlight>
                <a:srgbClr val="FFFF00"/>
              </a:highlight>
            </a:endParaRPr>
          </a:p>
          <a:p>
            <a:pPr indent="0" lvl="0" marL="0" rtl="0" algn="l">
              <a:spcBef>
                <a:spcPts val="0"/>
              </a:spcBef>
              <a:spcAft>
                <a:spcPts val="0"/>
              </a:spcAft>
              <a:buNone/>
            </a:pPr>
            <a:r>
              <a:rPr lang="en" sz="600">
                <a:solidFill>
                  <a:schemeClr val="dk1"/>
                </a:solidFill>
              </a:rPr>
              <a:t>2- Lux Black XL: $600,229.50 </a:t>
            </a:r>
            <a:endParaRPr sz="600">
              <a:solidFill>
                <a:schemeClr val="dk1"/>
              </a:solidFill>
            </a:endParaRPr>
          </a:p>
          <a:p>
            <a:pPr indent="0" lvl="0" marL="0" rtl="0" algn="l">
              <a:spcBef>
                <a:spcPts val="0"/>
              </a:spcBef>
              <a:spcAft>
                <a:spcPts val="0"/>
              </a:spcAft>
              <a:buNone/>
            </a:pPr>
            <a:r>
              <a:rPr lang="en" sz="600">
                <a:solidFill>
                  <a:schemeClr val="dk1"/>
                </a:solidFill>
              </a:rPr>
              <a:t>3- Lux Black: $424,461.20 </a:t>
            </a:r>
            <a:endParaRPr sz="600">
              <a:solidFill>
                <a:schemeClr val="dk1"/>
              </a:solidFill>
            </a:endParaRPr>
          </a:p>
          <a:p>
            <a:pPr indent="0" lvl="0" marL="0" rtl="0" algn="l">
              <a:spcBef>
                <a:spcPts val="0"/>
              </a:spcBef>
              <a:spcAft>
                <a:spcPts val="0"/>
              </a:spcAft>
              <a:buNone/>
            </a:pPr>
            <a:r>
              <a:rPr lang="en" sz="600">
                <a:solidFill>
                  <a:schemeClr val="dk1"/>
                </a:solidFill>
              </a:rPr>
              <a:t>4- Black: $412,885.00 </a:t>
            </a:r>
            <a:endParaRPr sz="600">
              <a:solidFill>
                <a:schemeClr val="dk1"/>
              </a:solidFill>
            </a:endParaRPr>
          </a:p>
          <a:p>
            <a:pPr indent="0" lvl="0" marL="0" rtl="0" algn="l">
              <a:spcBef>
                <a:spcPts val="0"/>
              </a:spcBef>
              <a:spcAft>
                <a:spcPts val="0"/>
              </a:spcAft>
              <a:buNone/>
            </a:pPr>
            <a:r>
              <a:rPr lang="en" sz="600">
                <a:solidFill>
                  <a:schemeClr val="dk1"/>
                </a:solidFill>
              </a:rPr>
              <a:t>5- Lux: $330,299.00 </a:t>
            </a:r>
            <a:endParaRPr sz="600">
              <a:solidFill>
                <a:schemeClr val="dk1"/>
              </a:solidFill>
            </a:endParaRPr>
          </a:p>
          <a:p>
            <a:pPr indent="0" lvl="0" marL="0" rtl="0" algn="l">
              <a:spcBef>
                <a:spcPts val="0"/>
              </a:spcBef>
              <a:spcAft>
                <a:spcPts val="0"/>
              </a:spcAft>
              <a:buNone/>
            </a:pPr>
            <a:r>
              <a:rPr lang="en" sz="600">
                <a:solidFill>
                  <a:schemeClr val="dk1"/>
                </a:solidFill>
              </a:rPr>
              <a:t>6- UberXL: $316,497.50 </a:t>
            </a:r>
            <a:endParaRPr sz="600">
              <a:solidFill>
                <a:schemeClr val="dk1"/>
              </a:solidFill>
            </a:endParaRPr>
          </a:p>
          <a:p>
            <a:pPr indent="0" lvl="0" marL="0" rtl="0" algn="l">
              <a:spcBef>
                <a:spcPts val="0"/>
              </a:spcBef>
              <a:spcAft>
                <a:spcPts val="0"/>
              </a:spcAft>
              <a:buNone/>
            </a:pPr>
            <a:r>
              <a:rPr lang="en" sz="600">
                <a:solidFill>
                  <a:schemeClr val="dk1"/>
                </a:solidFill>
              </a:rPr>
              <a:t>7- Lyft XL: $285,467.10 </a:t>
            </a:r>
            <a:endParaRPr sz="600">
              <a:solidFill>
                <a:schemeClr val="dk1"/>
              </a:solidFill>
            </a:endParaRPr>
          </a:p>
          <a:p>
            <a:pPr indent="0" lvl="0" marL="0" rtl="0" algn="l">
              <a:spcBef>
                <a:spcPts val="0"/>
              </a:spcBef>
              <a:spcAft>
                <a:spcPts val="0"/>
              </a:spcAft>
              <a:buNone/>
            </a:pPr>
            <a:r>
              <a:rPr lang="en" sz="600">
                <a:solidFill>
                  <a:schemeClr val="dk1"/>
                </a:solidFill>
              </a:rPr>
              <a:t>8- WAV: $195,575.00 </a:t>
            </a:r>
            <a:endParaRPr sz="600">
              <a:solidFill>
                <a:schemeClr val="dk1"/>
              </a:solidFill>
            </a:endParaRPr>
          </a:p>
          <a:p>
            <a:pPr indent="0" lvl="0" marL="0" rtl="0" algn="l">
              <a:spcBef>
                <a:spcPts val="0"/>
              </a:spcBef>
              <a:spcAft>
                <a:spcPts val="0"/>
              </a:spcAft>
              <a:buNone/>
            </a:pPr>
            <a:r>
              <a:rPr lang="en" sz="600">
                <a:solidFill>
                  <a:schemeClr val="dk1"/>
                </a:solidFill>
              </a:rPr>
              <a:t>9- UberX: $195,537.00 </a:t>
            </a:r>
            <a:endParaRPr sz="600">
              <a:solidFill>
                <a:schemeClr val="dk1"/>
              </a:solidFill>
            </a:endParaRPr>
          </a:p>
          <a:p>
            <a:pPr indent="0" lvl="0" marL="0" rtl="0" algn="l">
              <a:spcBef>
                <a:spcPts val="0"/>
              </a:spcBef>
              <a:spcAft>
                <a:spcPts val="0"/>
              </a:spcAft>
              <a:buNone/>
            </a:pPr>
            <a:r>
              <a:rPr lang="en" sz="600">
                <a:solidFill>
                  <a:schemeClr val="dk1"/>
                </a:solidFill>
              </a:rPr>
              <a:t>10- Lyft: $178,235.35 </a:t>
            </a:r>
            <a:endParaRPr sz="600">
              <a:solidFill>
                <a:schemeClr val="dk1"/>
              </a:solidFill>
            </a:endParaRPr>
          </a:p>
          <a:p>
            <a:pPr indent="0" lvl="0" marL="0" rtl="0" algn="l">
              <a:spcBef>
                <a:spcPts val="0"/>
              </a:spcBef>
              <a:spcAft>
                <a:spcPts val="0"/>
              </a:spcAft>
              <a:buNone/>
            </a:pPr>
            <a:r>
              <a:rPr lang="en" sz="600">
                <a:solidFill>
                  <a:schemeClr val="dk1"/>
                </a:solidFill>
              </a:rPr>
              <a:t>11- UberPool: $174,393.00 </a:t>
            </a:r>
            <a:endParaRPr sz="600">
              <a:solidFill>
                <a:schemeClr val="dk1"/>
              </a:solidFill>
            </a:endParaRPr>
          </a:p>
          <a:p>
            <a:pPr indent="0" lvl="0" marL="0" rtl="0" algn="l">
              <a:spcBef>
                <a:spcPts val="0"/>
              </a:spcBef>
              <a:spcAft>
                <a:spcPts val="0"/>
              </a:spcAft>
              <a:buNone/>
            </a:pPr>
            <a:r>
              <a:rPr lang="en" sz="600">
                <a:solidFill>
                  <a:schemeClr val="dk1"/>
                </a:solidFill>
              </a:rPr>
              <a:t>12- Shared: $111,763.00 </a:t>
            </a:r>
            <a:endParaRPr sz="600">
              <a:solidFill>
                <a:schemeClr val="dk1"/>
              </a:solidFill>
            </a:endParaRPr>
          </a:p>
          <a:p>
            <a:pPr indent="0" lvl="0" marL="0" rtl="0" algn="l">
              <a:spcBef>
                <a:spcPts val="0"/>
              </a:spcBef>
              <a:spcAft>
                <a:spcPts val="0"/>
              </a:spcAft>
              <a:buNone/>
            </a:pPr>
            <a:r>
              <a:rPr lang="en" sz="600">
                <a:solidFill>
                  <a:schemeClr val="dk1"/>
                </a:solidFill>
              </a:rPr>
              <a:t>13- Taxi: $0.00</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t/>
            </a:r>
            <a:endParaRPr sz="600">
              <a:solidFill>
                <a:schemeClr val="dk1"/>
              </a:solidFill>
            </a:endParaRPr>
          </a:p>
        </p:txBody>
      </p:sp>
      <p:sp>
        <p:nvSpPr>
          <p:cNvPr id="286" name="Google Shape;286;p36"/>
          <p:cNvSpPr txBox="1"/>
          <p:nvPr/>
        </p:nvSpPr>
        <p:spPr>
          <a:xfrm>
            <a:off x="6205775" y="3059075"/>
            <a:ext cx="30000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rPr>
              <a:t>MEAN REVENUE by RIDE TYPE DISTANCE</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rPr lang="en" sz="600">
                <a:solidFill>
                  <a:schemeClr val="dk1"/>
                </a:solidFill>
              </a:rPr>
              <a:t>1- Lux Black XL: $14.82 / mile</a:t>
            </a:r>
            <a:endParaRPr sz="600">
              <a:solidFill>
                <a:schemeClr val="dk1"/>
              </a:solidFill>
            </a:endParaRPr>
          </a:p>
          <a:p>
            <a:pPr indent="0" lvl="0" marL="0" rtl="0" algn="l">
              <a:spcBef>
                <a:spcPts val="0"/>
              </a:spcBef>
              <a:spcAft>
                <a:spcPts val="0"/>
              </a:spcAft>
              <a:buNone/>
            </a:pPr>
            <a:r>
              <a:rPr lang="en" sz="600">
                <a:solidFill>
                  <a:schemeClr val="dk1"/>
                </a:solidFill>
                <a:highlight>
                  <a:srgbClr val="FFFF00"/>
                </a:highlight>
              </a:rPr>
              <a:t>2- Black SUV: $13.89 / mile</a:t>
            </a:r>
            <a:endParaRPr sz="600">
              <a:solidFill>
                <a:schemeClr val="dk1"/>
              </a:solidFill>
              <a:highlight>
                <a:srgbClr val="FFFF00"/>
              </a:highlight>
            </a:endParaRPr>
          </a:p>
          <a:p>
            <a:pPr indent="0" lvl="0" marL="0" rtl="0" algn="l">
              <a:spcBef>
                <a:spcPts val="0"/>
              </a:spcBef>
              <a:spcAft>
                <a:spcPts val="0"/>
              </a:spcAft>
              <a:buNone/>
            </a:pPr>
            <a:r>
              <a:rPr lang="en" sz="600">
                <a:solidFill>
                  <a:schemeClr val="dk1"/>
                </a:solidFill>
              </a:rPr>
              <a:t>3- Lux Black: $10.57 / mile</a:t>
            </a:r>
            <a:endParaRPr sz="600">
              <a:solidFill>
                <a:schemeClr val="dk1"/>
              </a:solidFill>
            </a:endParaRPr>
          </a:p>
          <a:p>
            <a:pPr indent="0" lvl="0" marL="0" rtl="0" algn="l">
              <a:spcBef>
                <a:spcPts val="0"/>
              </a:spcBef>
              <a:spcAft>
                <a:spcPts val="0"/>
              </a:spcAft>
              <a:buNone/>
            </a:pPr>
            <a:r>
              <a:rPr lang="en" sz="600">
                <a:solidFill>
                  <a:schemeClr val="dk1"/>
                </a:solidFill>
              </a:rPr>
              <a:t>4- Black: $9.37 / mile</a:t>
            </a:r>
            <a:endParaRPr sz="600">
              <a:solidFill>
                <a:schemeClr val="dk1"/>
              </a:solidFill>
            </a:endParaRPr>
          </a:p>
          <a:p>
            <a:pPr indent="0" lvl="0" marL="0" rtl="0" algn="l">
              <a:spcBef>
                <a:spcPts val="0"/>
              </a:spcBef>
              <a:spcAft>
                <a:spcPts val="0"/>
              </a:spcAft>
              <a:buNone/>
            </a:pPr>
            <a:r>
              <a:rPr lang="en" sz="600">
                <a:solidFill>
                  <a:schemeClr val="dk1"/>
                </a:solidFill>
              </a:rPr>
              <a:t>5- Lux: $8.14 / mile</a:t>
            </a:r>
            <a:endParaRPr sz="600">
              <a:solidFill>
                <a:schemeClr val="dk1"/>
              </a:solidFill>
            </a:endParaRPr>
          </a:p>
          <a:p>
            <a:pPr indent="0" lvl="0" marL="0" rtl="0" algn="l">
              <a:spcBef>
                <a:spcPts val="0"/>
              </a:spcBef>
              <a:spcAft>
                <a:spcPts val="0"/>
              </a:spcAft>
              <a:buNone/>
            </a:pPr>
            <a:r>
              <a:rPr lang="en" sz="600">
                <a:solidFill>
                  <a:schemeClr val="dk1"/>
                </a:solidFill>
              </a:rPr>
              <a:t>6- UberXL: $7.16 / mile</a:t>
            </a:r>
            <a:endParaRPr sz="600">
              <a:solidFill>
                <a:schemeClr val="dk1"/>
              </a:solidFill>
            </a:endParaRPr>
          </a:p>
          <a:p>
            <a:pPr indent="0" lvl="0" marL="0" rtl="0" algn="l">
              <a:spcBef>
                <a:spcPts val="0"/>
              </a:spcBef>
              <a:spcAft>
                <a:spcPts val="0"/>
              </a:spcAft>
              <a:buNone/>
            </a:pPr>
            <a:r>
              <a:rPr lang="en" sz="600">
                <a:solidFill>
                  <a:schemeClr val="dk1"/>
                </a:solidFill>
              </a:rPr>
              <a:t>7- Lyft XL: $7.01 / mile</a:t>
            </a:r>
            <a:endParaRPr sz="600">
              <a:solidFill>
                <a:schemeClr val="dk1"/>
              </a:solidFill>
            </a:endParaRPr>
          </a:p>
          <a:p>
            <a:pPr indent="0" lvl="0" marL="0" rtl="0" algn="l">
              <a:spcBef>
                <a:spcPts val="0"/>
              </a:spcBef>
              <a:spcAft>
                <a:spcPts val="0"/>
              </a:spcAft>
              <a:buNone/>
            </a:pPr>
            <a:r>
              <a:rPr lang="en" sz="600">
                <a:solidFill>
                  <a:schemeClr val="dk1"/>
                </a:solidFill>
              </a:rPr>
              <a:t>8- WAV: $4.45 / mile</a:t>
            </a:r>
            <a:endParaRPr sz="600">
              <a:solidFill>
                <a:schemeClr val="dk1"/>
              </a:solidFill>
            </a:endParaRPr>
          </a:p>
          <a:p>
            <a:pPr indent="0" lvl="0" marL="0" rtl="0" algn="l">
              <a:spcBef>
                <a:spcPts val="0"/>
              </a:spcBef>
              <a:spcAft>
                <a:spcPts val="0"/>
              </a:spcAft>
              <a:buNone/>
            </a:pPr>
            <a:r>
              <a:rPr lang="en" sz="600">
                <a:solidFill>
                  <a:schemeClr val="dk1"/>
                </a:solidFill>
              </a:rPr>
              <a:t>9- UberX: $4.48 / mile</a:t>
            </a:r>
            <a:endParaRPr sz="600">
              <a:solidFill>
                <a:schemeClr val="dk1"/>
              </a:solidFill>
            </a:endParaRPr>
          </a:p>
          <a:p>
            <a:pPr indent="0" lvl="0" marL="0" rtl="0" algn="l">
              <a:spcBef>
                <a:spcPts val="0"/>
              </a:spcBef>
              <a:spcAft>
                <a:spcPts val="0"/>
              </a:spcAft>
              <a:buNone/>
            </a:pPr>
            <a:r>
              <a:rPr lang="en" sz="600">
                <a:solidFill>
                  <a:schemeClr val="dk1"/>
                </a:solidFill>
              </a:rPr>
              <a:t>10- Lyft: $4.40 / mile</a:t>
            </a:r>
            <a:endParaRPr sz="600">
              <a:solidFill>
                <a:schemeClr val="dk1"/>
              </a:solidFill>
            </a:endParaRPr>
          </a:p>
          <a:p>
            <a:pPr indent="0" lvl="0" marL="0" rtl="0" algn="l">
              <a:spcBef>
                <a:spcPts val="0"/>
              </a:spcBef>
              <a:spcAft>
                <a:spcPts val="0"/>
              </a:spcAft>
              <a:buNone/>
            </a:pPr>
            <a:r>
              <a:rPr lang="en" sz="600">
                <a:solidFill>
                  <a:schemeClr val="dk1"/>
                </a:solidFill>
              </a:rPr>
              <a:t>11- UberPool: $4.01 / mile</a:t>
            </a:r>
            <a:endParaRPr sz="600">
              <a:solidFill>
                <a:schemeClr val="dk1"/>
              </a:solidFill>
            </a:endParaRPr>
          </a:p>
          <a:p>
            <a:pPr indent="0" lvl="0" marL="0" rtl="0" algn="l">
              <a:spcBef>
                <a:spcPts val="0"/>
              </a:spcBef>
              <a:spcAft>
                <a:spcPts val="0"/>
              </a:spcAft>
              <a:buNone/>
            </a:pPr>
            <a:r>
              <a:rPr lang="en" sz="600">
                <a:solidFill>
                  <a:schemeClr val="dk1"/>
                </a:solidFill>
              </a:rPr>
              <a:t>12- Shared: $2.76 / mile</a:t>
            </a:r>
            <a:endParaRPr sz="600">
              <a:solidFill>
                <a:schemeClr val="dk1"/>
              </a:solidFill>
            </a:endParaRPr>
          </a:p>
          <a:p>
            <a:pPr indent="0" lvl="0" marL="0" rtl="0" algn="l">
              <a:spcBef>
                <a:spcPts val="0"/>
              </a:spcBef>
              <a:spcAft>
                <a:spcPts val="0"/>
              </a:spcAft>
              <a:buNone/>
            </a:pPr>
            <a:r>
              <a:rPr lang="en" sz="600">
                <a:solidFill>
                  <a:schemeClr val="dk1"/>
                </a:solidFill>
              </a:rPr>
              <a:t>13- Taxi: $0.00 / mile</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t/>
            </a:r>
            <a:endParaRPr sz="600">
              <a:solidFill>
                <a:schemeClr val="dk1"/>
              </a:solidFill>
            </a:endParaRPr>
          </a:p>
        </p:txBody>
      </p:sp>
      <p:pic>
        <p:nvPicPr>
          <p:cNvPr id="287" name="Google Shape;287;p36"/>
          <p:cNvPicPr preferRelativeResize="0"/>
          <p:nvPr/>
        </p:nvPicPr>
        <p:blipFill>
          <a:blip r:embed="rId5">
            <a:alphaModFix/>
          </a:blip>
          <a:stretch>
            <a:fillRect/>
          </a:stretch>
        </p:blipFill>
        <p:spPr>
          <a:xfrm>
            <a:off x="6119700" y="442000"/>
            <a:ext cx="2776149" cy="2419074"/>
          </a:xfrm>
          <a:prstGeom prst="rect">
            <a:avLst/>
          </a:prstGeom>
          <a:noFill/>
          <a:ln>
            <a:noFill/>
          </a:ln>
        </p:spPr>
      </p:pic>
      <p:sp>
        <p:nvSpPr>
          <p:cNvPr id="288" name="Google Shape;288;p36"/>
          <p:cNvSpPr/>
          <p:nvPr/>
        </p:nvSpPr>
        <p:spPr>
          <a:xfrm rot="10800000">
            <a:off x="1639300" y="4600775"/>
            <a:ext cx="5015100" cy="305400"/>
          </a:xfrm>
          <a:prstGeom prst="bentArrow">
            <a:avLst>
              <a:gd fmla="val 25000" name="adj1"/>
              <a:gd fmla="val 25000" name="adj2"/>
              <a:gd fmla="val 25000" name="adj3"/>
              <a:gd fmla="val 43750" name="adj4"/>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6"/>
          <p:cNvSpPr/>
          <p:nvPr/>
        </p:nvSpPr>
        <p:spPr>
          <a:xfrm>
            <a:off x="1993100" y="4657100"/>
            <a:ext cx="305400" cy="289200"/>
          </a:xfrm>
          <a:prstGeom prst="star5">
            <a:avLst>
              <a:gd fmla="val 19098" name="adj"/>
              <a:gd fmla="val 105146" name="hf"/>
              <a:gd fmla="val 110557" name="vf"/>
            </a:avLst>
          </a:prstGeom>
          <a:solidFill>
            <a:srgbClr val="FF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7"/>
          <p:cNvSpPr txBox="1"/>
          <p:nvPr/>
        </p:nvSpPr>
        <p:spPr>
          <a:xfrm>
            <a:off x="282575" y="3105275"/>
            <a:ext cx="30000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rPr>
              <a:t>RIDE TYPE COUNTS OVERALL</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rPr lang="en" sz="600">
                <a:solidFill>
                  <a:schemeClr val="dk1"/>
                </a:solidFill>
              </a:rPr>
              <a:t>1 - RIDE_TYPE NAME (UberXL): 20197</a:t>
            </a:r>
            <a:endParaRPr sz="600">
              <a:solidFill>
                <a:schemeClr val="dk1"/>
              </a:solidFill>
            </a:endParaRPr>
          </a:p>
          <a:p>
            <a:pPr indent="0" lvl="0" marL="0" rtl="0" algn="l">
              <a:spcBef>
                <a:spcPts val="0"/>
              </a:spcBef>
              <a:spcAft>
                <a:spcPts val="0"/>
              </a:spcAft>
              <a:buNone/>
            </a:pPr>
            <a:r>
              <a:rPr lang="en" sz="600">
                <a:solidFill>
                  <a:schemeClr val="dk1"/>
                </a:solidFill>
              </a:rPr>
              <a:t>2 - RIDE_TYPE NAME (Black): 20125</a:t>
            </a:r>
            <a:endParaRPr sz="600">
              <a:solidFill>
                <a:schemeClr val="dk1"/>
              </a:solidFill>
            </a:endParaRPr>
          </a:p>
          <a:p>
            <a:pPr indent="0" lvl="0" marL="0" rtl="0" algn="l">
              <a:spcBef>
                <a:spcPts val="0"/>
              </a:spcBef>
              <a:spcAft>
                <a:spcPts val="0"/>
              </a:spcAft>
              <a:buNone/>
            </a:pPr>
            <a:r>
              <a:rPr lang="en" sz="600">
                <a:solidFill>
                  <a:schemeClr val="dk1"/>
                </a:solidFill>
              </a:rPr>
              <a:t>3 - RIDE_TYPE NAME (Black SUV): 20109</a:t>
            </a:r>
            <a:endParaRPr sz="600">
              <a:solidFill>
                <a:schemeClr val="dk1"/>
              </a:solidFill>
            </a:endParaRPr>
          </a:p>
          <a:p>
            <a:pPr indent="0" lvl="0" marL="0" rtl="0" algn="l">
              <a:spcBef>
                <a:spcPts val="0"/>
              </a:spcBef>
              <a:spcAft>
                <a:spcPts val="0"/>
              </a:spcAft>
              <a:buNone/>
            </a:pPr>
            <a:r>
              <a:rPr lang="en" sz="600">
                <a:solidFill>
                  <a:schemeClr val="dk1"/>
                </a:solidFill>
              </a:rPr>
              <a:t>4 - RIDE_TYPE NAME (Taxi): 20098</a:t>
            </a:r>
            <a:endParaRPr sz="600">
              <a:solidFill>
                <a:schemeClr val="dk1"/>
              </a:solidFill>
            </a:endParaRPr>
          </a:p>
          <a:p>
            <a:pPr indent="0" lvl="0" marL="0" rtl="0" algn="l">
              <a:spcBef>
                <a:spcPts val="0"/>
              </a:spcBef>
              <a:spcAft>
                <a:spcPts val="0"/>
              </a:spcAft>
              <a:buNone/>
            </a:pPr>
            <a:r>
              <a:rPr lang="en" sz="600">
                <a:solidFill>
                  <a:schemeClr val="dk1"/>
                </a:solidFill>
              </a:rPr>
              <a:t>5 - RIDE_TYPE NAME (UberX): 19994</a:t>
            </a:r>
            <a:endParaRPr sz="600">
              <a:solidFill>
                <a:schemeClr val="dk1"/>
              </a:solidFill>
            </a:endParaRPr>
          </a:p>
          <a:p>
            <a:pPr indent="0" lvl="0" marL="0" rtl="0" algn="l">
              <a:spcBef>
                <a:spcPts val="0"/>
              </a:spcBef>
              <a:spcAft>
                <a:spcPts val="0"/>
              </a:spcAft>
              <a:buNone/>
            </a:pPr>
            <a:r>
              <a:rPr lang="en" sz="600">
                <a:solidFill>
                  <a:schemeClr val="dk1"/>
                </a:solidFill>
              </a:rPr>
              <a:t>6 - RIDE_TYPE NAME (WAV): 19980</a:t>
            </a:r>
            <a:endParaRPr sz="600">
              <a:solidFill>
                <a:schemeClr val="dk1"/>
              </a:solidFill>
            </a:endParaRPr>
          </a:p>
          <a:p>
            <a:pPr indent="0" lvl="0" marL="0" rtl="0" algn="l">
              <a:spcBef>
                <a:spcPts val="0"/>
              </a:spcBef>
              <a:spcAft>
                <a:spcPts val="0"/>
              </a:spcAft>
              <a:buNone/>
            </a:pPr>
            <a:r>
              <a:rPr lang="en" sz="600">
                <a:solidFill>
                  <a:schemeClr val="dk1"/>
                </a:solidFill>
              </a:rPr>
              <a:t>7 - RIDE_TYPE NAME (UberPool): 19963</a:t>
            </a:r>
            <a:endParaRPr sz="600">
              <a:solidFill>
                <a:schemeClr val="dk1"/>
              </a:solidFill>
            </a:endParaRPr>
          </a:p>
          <a:p>
            <a:pPr indent="0" lvl="0" marL="0" rtl="0" algn="l">
              <a:spcBef>
                <a:spcPts val="0"/>
              </a:spcBef>
              <a:spcAft>
                <a:spcPts val="0"/>
              </a:spcAft>
              <a:buNone/>
            </a:pPr>
            <a:r>
              <a:rPr lang="en" sz="600">
                <a:solidFill>
                  <a:schemeClr val="dk1"/>
                </a:solidFill>
              </a:rPr>
              <a:t>8 - RIDE_TYPE NAME (Lyft XL): 18644</a:t>
            </a:r>
            <a:endParaRPr sz="600">
              <a:solidFill>
                <a:schemeClr val="dk1"/>
              </a:solidFill>
            </a:endParaRPr>
          </a:p>
          <a:p>
            <a:pPr indent="0" lvl="0" marL="0" rtl="0" algn="l">
              <a:spcBef>
                <a:spcPts val="0"/>
              </a:spcBef>
              <a:spcAft>
                <a:spcPts val="0"/>
              </a:spcAft>
              <a:buNone/>
            </a:pPr>
            <a:r>
              <a:rPr lang="en" sz="600">
                <a:solidFill>
                  <a:schemeClr val="dk1"/>
                </a:solidFill>
              </a:rPr>
              <a:t>9 - RIDE_TYPE NAME (Lux): 18586</a:t>
            </a:r>
            <a:endParaRPr sz="600">
              <a:solidFill>
                <a:schemeClr val="dk1"/>
              </a:solidFill>
            </a:endParaRPr>
          </a:p>
          <a:p>
            <a:pPr indent="0" lvl="0" marL="0" rtl="0" algn="l">
              <a:spcBef>
                <a:spcPts val="0"/>
              </a:spcBef>
              <a:spcAft>
                <a:spcPts val="0"/>
              </a:spcAft>
              <a:buNone/>
            </a:pPr>
            <a:r>
              <a:rPr lang="en" sz="600">
                <a:solidFill>
                  <a:schemeClr val="dk1"/>
                </a:solidFill>
              </a:rPr>
              <a:t>10 - RIDE_TYPE NAME (Lux Black XL): 18579</a:t>
            </a:r>
            <a:endParaRPr sz="600">
              <a:solidFill>
                <a:schemeClr val="dk1"/>
              </a:solidFill>
            </a:endParaRPr>
          </a:p>
          <a:p>
            <a:pPr indent="0" lvl="0" marL="0" rtl="0" algn="l">
              <a:spcBef>
                <a:spcPts val="0"/>
              </a:spcBef>
              <a:spcAft>
                <a:spcPts val="0"/>
              </a:spcAft>
              <a:buNone/>
            </a:pPr>
            <a:r>
              <a:rPr lang="en" sz="600">
                <a:solidFill>
                  <a:schemeClr val="dk1"/>
                </a:solidFill>
              </a:rPr>
              <a:t>11 - RIDE_TYPE NAME (Shared): 18560</a:t>
            </a:r>
            <a:endParaRPr sz="600">
              <a:solidFill>
                <a:schemeClr val="dk1"/>
              </a:solidFill>
            </a:endParaRPr>
          </a:p>
          <a:p>
            <a:pPr indent="0" lvl="0" marL="0" rtl="0" algn="l">
              <a:spcBef>
                <a:spcPts val="0"/>
              </a:spcBef>
              <a:spcAft>
                <a:spcPts val="0"/>
              </a:spcAft>
              <a:buNone/>
            </a:pPr>
            <a:r>
              <a:rPr lang="en" sz="600">
                <a:solidFill>
                  <a:schemeClr val="dk1"/>
                </a:solidFill>
              </a:rPr>
              <a:t>12 - RIDE_TYPE NAME (Lyft): 18534</a:t>
            </a:r>
            <a:endParaRPr sz="600">
              <a:solidFill>
                <a:schemeClr val="dk1"/>
              </a:solidFill>
            </a:endParaRPr>
          </a:p>
          <a:p>
            <a:pPr indent="0" lvl="0" marL="0" rtl="0" algn="l">
              <a:spcBef>
                <a:spcPts val="0"/>
              </a:spcBef>
              <a:spcAft>
                <a:spcPts val="0"/>
              </a:spcAft>
              <a:buNone/>
            </a:pPr>
            <a:r>
              <a:rPr lang="en" sz="600">
                <a:solidFill>
                  <a:schemeClr val="dk1"/>
                </a:solidFill>
                <a:highlight>
                  <a:srgbClr val="FFFF00"/>
                </a:highlight>
              </a:rPr>
              <a:t>13 - RIDE_TYPE NAME (Lux Black): 18458</a:t>
            </a:r>
            <a:endParaRPr sz="600">
              <a:solidFill>
                <a:schemeClr val="dk1"/>
              </a:solidFill>
              <a:highlight>
                <a:srgbClr val="FFFF00"/>
              </a:highlight>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t/>
            </a:r>
            <a:endParaRPr sz="600">
              <a:solidFill>
                <a:schemeClr val="dk1"/>
              </a:solidFill>
            </a:endParaRPr>
          </a:p>
        </p:txBody>
      </p:sp>
      <p:sp>
        <p:nvSpPr>
          <p:cNvPr id="295" name="Google Shape;295;p37"/>
          <p:cNvSpPr txBox="1"/>
          <p:nvPr/>
        </p:nvSpPr>
        <p:spPr>
          <a:xfrm>
            <a:off x="2868250" y="3059075"/>
            <a:ext cx="30000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rPr>
              <a:t>TOTAL REVENUE </a:t>
            </a:r>
            <a:br>
              <a:rPr lang="en" sz="600">
                <a:solidFill>
                  <a:schemeClr val="dk1"/>
                </a:solidFill>
              </a:rPr>
            </a:br>
            <a:r>
              <a:rPr lang="en" sz="600">
                <a:solidFill>
                  <a:schemeClr val="dk1"/>
                </a:solidFill>
              </a:rPr>
              <a:t>by RIDE TYPE</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rPr lang="en" sz="600">
                <a:solidFill>
                  <a:schemeClr val="dk1"/>
                </a:solidFill>
              </a:rPr>
              <a:t>1- Black SUV: $607,876.50 </a:t>
            </a:r>
            <a:endParaRPr sz="600">
              <a:solidFill>
                <a:schemeClr val="dk1"/>
              </a:solidFill>
            </a:endParaRPr>
          </a:p>
          <a:p>
            <a:pPr indent="0" lvl="0" marL="0" rtl="0" algn="l">
              <a:spcBef>
                <a:spcPts val="0"/>
              </a:spcBef>
              <a:spcAft>
                <a:spcPts val="0"/>
              </a:spcAft>
              <a:buNone/>
            </a:pPr>
            <a:r>
              <a:rPr lang="en" sz="600">
                <a:solidFill>
                  <a:schemeClr val="dk1"/>
                </a:solidFill>
              </a:rPr>
              <a:t>2- Lux Black XL: $600,229.50 </a:t>
            </a:r>
            <a:endParaRPr sz="600">
              <a:solidFill>
                <a:schemeClr val="dk1"/>
              </a:solidFill>
            </a:endParaRPr>
          </a:p>
          <a:p>
            <a:pPr indent="0" lvl="0" marL="0" rtl="0" algn="l">
              <a:spcBef>
                <a:spcPts val="0"/>
              </a:spcBef>
              <a:spcAft>
                <a:spcPts val="0"/>
              </a:spcAft>
              <a:buNone/>
            </a:pPr>
            <a:r>
              <a:rPr lang="en" sz="600">
                <a:solidFill>
                  <a:schemeClr val="dk1"/>
                </a:solidFill>
                <a:highlight>
                  <a:srgbClr val="FFFF00"/>
                </a:highlight>
              </a:rPr>
              <a:t>3- Lux Black: $424,461.20 </a:t>
            </a:r>
            <a:endParaRPr sz="600">
              <a:solidFill>
                <a:schemeClr val="dk1"/>
              </a:solidFill>
              <a:highlight>
                <a:srgbClr val="FFFF00"/>
              </a:highlight>
            </a:endParaRPr>
          </a:p>
          <a:p>
            <a:pPr indent="0" lvl="0" marL="0" rtl="0" algn="l">
              <a:spcBef>
                <a:spcPts val="0"/>
              </a:spcBef>
              <a:spcAft>
                <a:spcPts val="0"/>
              </a:spcAft>
              <a:buNone/>
            </a:pPr>
            <a:r>
              <a:rPr lang="en" sz="600">
                <a:solidFill>
                  <a:schemeClr val="dk1"/>
                </a:solidFill>
              </a:rPr>
              <a:t>4- Black: $412,885.00 </a:t>
            </a:r>
            <a:endParaRPr sz="600">
              <a:solidFill>
                <a:schemeClr val="dk1"/>
              </a:solidFill>
            </a:endParaRPr>
          </a:p>
          <a:p>
            <a:pPr indent="0" lvl="0" marL="0" rtl="0" algn="l">
              <a:spcBef>
                <a:spcPts val="0"/>
              </a:spcBef>
              <a:spcAft>
                <a:spcPts val="0"/>
              </a:spcAft>
              <a:buNone/>
            </a:pPr>
            <a:r>
              <a:rPr lang="en" sz="600">
                <a:solidFill>
                  <a:schemeClr val="dk1"/>
                </a:solidFill>
              </a:rPr>
              <a:t>5- Lux: $330,299.00 </a:t>
            </a:r>
            <a:endParaRPr sz="600">
              <a:solidFill>
                <a:schemeClr val="dk1"/>
              </a:solidFill>
            </a:endParaRPr>
          </a:p>
          <a:p>
            <a:pPr indent="0" lvl="0" marL="0" rtl="0" algn="l">
              <a:spcBef>
                <a:spcPts val="0"/>
              </a:spcBef>
              <a:spcAft>
                <a:spcPts val="0"/>
              </a:spcAft>
              <a:buNone/>
            </a:pPr>
            <a:r>
              <a:rPr lang="en" sz="600">
                <a:solidFill>
                  <a:schemeClr val="dk1"/>
                </a:solidFill>
              </a:rPr>
              <a:t>6- UberXL: $316,497.50 </a:t>
            </a:r>
            <a:endParaRPr sz="600">
              <a:solidFill>
                <a:schemeClr val="dk1"/>
              </a:solidFill>
            </a:endParaRPr>
          </a:p>
          <a:p>
            <a:pPr indent="0" lvl="0" marL="0" rtl="0" algn="l">
              <a:spcBef>
                <a:spcPts val="0"/>
              </a:spcBef>
              <a:spcAft>
                <a:spcPts val="0"/>
              </a:spcAft>
              <a:buNone/>
            </a:pPr>
            <a:r>
              <a:rPr lang="en" sz="600">
                <a:solidFill>
                  <a:schemeClr val="dk1"/>
                </a:solidFill>
              </a:rPr>
              <a:t>7- Lyft XL: $285,467.10 </a:t>
            </a:r>
            <a:endParaRPr sz="600">
              <a:solidFill>
                <a:schemeClr val="dk1"/>
              </a:solidFill>
            </a:endParaRPr>
          </a:p>
          <a:p>
            <a:pPr indent="0" lvl="0" marL="0" rtl="0" algn="l">
              <a:spcBef>
                <a:spcPts val="0"/>
              </a:spcBef>
              <a:spcAft>
                <a:spcPts val="0"/>
              </a:spcAft>
              <a:buNone/>
            </a:pPr>
            <a:r>
              <a:rPr lang="en" sz="600">
                <a:solidFill>
                  <a:schemeClr val="dk1"/>
                </a:solidFill>
              </a:rPr>
              <a:t>8- WAV: $195,575.00 </a:t>
            </a:r>
            <a:endParaRPr sz="600">
              <a:solidFill>
                <a:schemeClr val="dk1"/>
              </a:solidFill>
            </a:endParaRPr>
          </a:p>
          <a:p>
            <a:pPr indent="0" lvl="0" marL="0" rtl="0" algn="l">
              <a:spcBef>
                <a:spcPts val="0"/>
              </a:spcBef>
              <a:spcAft>
                <a:spcPts val="0"/>
              </a:spcAft>
              <a:buNone/>
            </a:pPr>
            <a:r>
              <a:rPr lang="en" sz="600">
                <a:solidFill>
                  <a:schemeClr val="dk1"/>
                </a:solidFill>
              </a:rPr>
              <a:t>9- UberX: $195,537.00 </a:t>
            </a:r>
            <a:endParaRPr sz="600">
              <a:solidFill>
                <a:schemeClr val="dk1"/>
              </a:solidFill>
            </a:endParaRPr>
          </a:p>
          <a:p>
            <a:pPr indent="0" lvl="0" marL="0" rtl="0" algn="l">
              <a:spcBef>
                <a:spcPts val="0"/>
              </a:spcBef>
              <a:spcAft>
                <a:spcPts val="0"/>
              </a:spcAft>
              <a:buNone/>
            </a:pPr>
            <a:r>
              <a:rPr lang="en" sz="600">
                <a:solidFill>
                  <a:schemeClr val="dk1"/>
                </a:solidFill>
              </a:rPr>
              <a:t>10- Lyft: $178,235.35 </a:t>
            </a:r>
            <a:endParaRPr sz="600">
              <a:solidFill>
                <a:schemeClr val="dk1"/>
              </a:solidFill>
            </a:endParaRPr>
          </a:p>
          <a:p>
            <a:pPr indent="0" lvl="0" marL="0" rtl="0" algn="l">
              <a:spcBef>
                <a:spcPts val="0"/>
              </a:spcBef>
              <a:spcAft>
                <a:spcPts val="0"/>
              </a:spcAft>
              <a:buNone/>
            </a:pPr>
            <a:r>
              <a:rPr lang="en" sz="600">
                <a:solidFill>
                  <a:schemeClr val="dk1"/>
                </a:solidFill>
              </a:rPr>
              <a:t>11- UberPool: $174,393.00 </a:t>
            </a:r>
            <a:endParaRPr sz="600">
              <a:solidFill>
                <a:schemeClr val="dk1"/>
              </a:solidFill>
            </a:endParaRPr>
          </a:p>
          <a:p>
            <a:pPr indent="0" lvl="0" marL="0" rtl="0" algn="l">
              <a:spcBef>
                <a:spcPts val="0"/>
              </a:spcBef>
              <a:spcAft>
                <a:spcPts val="0"/>
              </a:spcAft>
              <a:buNone/>
            </a:pPr>
            <a:r>
              <a:rPr lang="en" sz="600">
                <a:solidFill>
                  <a:schemeClr val="dk1"/>
                </a:solidFill>
              </a:rPr>
              <a:t>12- Shared: $111,763.00 </a:t>
            </a:r>
            <a:endParaRPr sz="600">
              <a:solidFill>
                <a:schemeClr val="dk1"/>
              </a:solidFill>
            </a:endParaRPr>
          </a:p>
          <a:p>
            <a:pPr indent="0" lvl="0" marL="0" rtl="0" algn="l">
              <a:spcBef>
                <a:spcPts val="0"/>
              </a:spcBef>
              <a:spcAft>
                <a:spcPts val="0"/>
              </a:spcAft>
              <a:buNone/>
            </a:pPr>
            <a:r>
              <a:rPr lang="en" sz="600">
                <a:solidFill>
                  <a:schemeClr val="dk1"/>
                </a:solidFill>
              </a:rPr>
              <a:t>13- Taxi: $0.00</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t/>
            </a:r>
            <a:endParaRPr sz="600">
              <a:solidFill>
                <a:schemeClr val="dk1"/>
              </a:solidFill>
            </a:endParaRPr>
          </a:p>
        </p:txBody>
      </p:sp>
      <p:sp>
        <p:nvSpPr>
          <p:cNvPr id="296" name="Google Shape;296;p37"/>
          <p:cNvSpPr txBox="1"/>
          <p:nvPr/>
        </p:nvSpPr>
        <p:spPr>
          <a:xfrm>
            <a:off x="5715550" y="3059075"/>
            <a:ext cx="30000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rPr>
              <a:t>MEAN REVENUE by RIDE TYPE DISTANCE</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rPr lang="en" sz="600">
                <a:solidFill>
                  <a:schemeClr val="dk1"/>
                </a:solidFill>
              </a:rPr>
              <a:t>1- Lux Black XL: $14.82 / mile</a:t>
            </a:r>
            <a:endParaRPr sz="600">
              <a:solidFill>
                <a:schemeClr val="dk1"/>
              </a:solidFill>
            </a:endParaRPr>
          </a:p>
          <a:p>
            <a:pPr indent="0" lvl="0" marL="0" rtl="0" algn="l">
              <a:spcBef>
                <a:spcPts val="0"/>
              </a:spcBef>
              <a:spcAft>
                <a:spcPts val="0"/>
              </a:spcAft>
              <a:buNone/>
            </a:pPr>
            <a:r>
              <a:rPr lang="en" sz="600">
                <a:solidFill>
                  <a:schemeClr val="dk1"/>
                </a:solidFill>
              </a:rPr>
              <a:t>2- Black SUV: $13.89 / mile</a:t>
            </a:r>
            <a:endParaRPr sz="600">
              <a:solidFill>
                <a:schemeClr val="dk1"/>
              </a:solidFill>
            </a:endParaRPr>
          </a:p>
          <a:p>
            <a:pPr indent="0" lvl="0" marL="0" rtl="0" algn="l">
              <a:spcBef>
                <a:spcPts val="0"/>
              </a:spcBef>
              <a:spcAft>
                <a:spcPts val="0"/>
              </a:spcAft>
              <a:buNone/>
            </a:pPr>
            <a:r>
              <a:rPr lang="en" sz="600">
                <a:solidFill>
                  <a:schemeClr val="dk1"/>
                </a:solidFill>
                <a:highlight>
                  <a:srgbClr val="FFFF00"/>
                </a:highlight>
              </a:rPr>
              <a:t>3- Lux Black: $10.57 / mile</a:t>
            </a:r>
            <a:endParaRPr sz="600">
              <a:solidFill>
                <a:schemeClr val="dk1"/>
              </a:solidFill>
              <a:highlight>
                <a:srgbClr val="FFFF00"/>
              </a:highlight>
            </a:endParaRPr>
          </a:p>
          <a:p>
            <a:pPr indent="0" lvl="0" marL="0" rtl="0" algn="l">
              <a:spcBef>
                <a:spcPts val="0"/>
              </a:spcBef>
              <a:spcAft>
                <a:spcPts val="0"/>
              </a:spcAft>
              <a:buNone/>
            </a:pPr>
            <a:r>
              <a:rPr lang="en" sz="600">
                <a:solidFill>
                  <a:schemeClr val="dk1"/>
                </a:solidFill>
              </a:rPr>
              <a:t>4- Black: $9.37 / mile</a:t>
            </a:r>
            <a:endParaRPr sz="600">
              <a:solidFill>
                <a:schemeClr val="dk1"/>
              </a:solidFill>
            </a:endParaRPr>
          </a:p>
          <a:p>
            <a:pPr indent="0" lvl="0" marL="0" rtl="0" algn="l">
              <a:spcBef>
                <a:spcPts val="0"/>
              </a:spcBef>
              <a:spcAft>
                <a:spcPts val="0"/>
              </a:spcAft>
              <a:buNone/>
            </a:pPr>
            <a:r>
              <a:rPr lang="en" sz="600">
                <a:solidFill>
                  <a:schemeClr val="dk1"/>
                </a:solidFill>
              </a:rPr>
              <a:t>5- Lux: $8.14 / mile</a:t>
            </a:r>
            <a:endParaRPr sz="600">
              <a:solidFill>
                <a:schemeClr val="dk1"/>
              </a:solidFill>
            </a:endParaRPr>
          </a:p>
          <a:p>
            <a:pPr indent="0" lvl="0" marL="0" rtl="0" algn="l">
              <a:spcBef>
                <a:spcPts val="0"/>
              </a:spcBef>
              <a:spcAft>
                <a:spcPts val="0"/>
              </a:spcAft>
              <a:buNone/>
            </a:pPr>
            <a:r>
              <a:rPr lang="en" sz="600">
                <a:solidFill>
                  <a:schemeClr val="dk1"/>
                </a:solidFill>
              </a:rPr>
              <a:t>6- UberXL: $7.16 / mile</a:t>
            </a:r>
            <a:endParaRPr sz="600">
              <a:solidFill>
                <a:schemeClr val="dk1"/>
              </a:solidFill>
            </a:endParaRPr>
          </a:p>
          <a:p>
            <a:pPr indent="0" lvl="0" marL="0" rtl="0" algn="l">
              <a:spcBef>
                <a:spcPts val="0"/>
              </a:spcBef>
              <a:spcAft>
                <a:spcPts val="0"/>
              </a:spcAft>
              <a:buNone/>
            </a:pPr>
            <a:r>
              <a:rPr lang="en" sz="600">
                <a:solidFill>
                  <a:schemeClr val="dk1"/>
                </a:solidFill>
              </a:rPr>
              <a:t>7- Lyft XL: $7.01 / mile</a:t>
            </a:r>
            <a:endParaRPr sz="600">
              <a:solidFill>
                <a:schemeClr val="dk1"/>
              </a:solidFill>
            </a:endParaRPr>
          </a:p>
          <a:p>
            <a:pPr indent="0" lvl="0" marL="0" rtl="0" algn="l">
              <a:spcBef>
                <a:spcPts val="0"/>
              </a:spcBef>
              <a:spcAft>
                <a:spcPts val="0"/>
              </a:spcAft>
              <a:buNone/>
            </a:pPr>
            <a:r>
              <a:rPr lang="en" sz="600">
                <a:solidFill>
                  <a:schemeClr val="dk1"/>
                </a:solidFill>
              </a:rPr>
              <a:t>8- WAV: $4.45 / mile</a:t>
            </a:r>
            <a:endParaRPr sz="600">
              <a:solidFill>
                <a:schemeClr val="dk1"/>
              </a:solidFill>
            </a:endParaRPr>
          </a:p>
          <a:p>
            <a:pPr indent="0" lvl="0" marL="0" rtl="0" algn="l">
              <a:spcBef>
                <a:spcPts val="0"/>
              </a:spcBef>
              <a:spcAft>
                <a:spcPts val="0"/>
              </a:spcAft>
              <a:buNone/>
            </a:pPr>
            <a:r>
              <a:rPr lang="en" sz="600">
                <a:solidFill>
                  <a:schemeClr val="dk1"/>
                </a:solidFill>
              </a:rPr>
              <a:t>9- UberX: $4.48 / mile</a:t>
            </a:r>
            <a:endParaRPr sz="600">
              <a:solidFill>
                <a:schemeClr val="dk1"/>
              </a:solidFill>
            </a:endParaRPr>
          </a:p>
          <a:p>
            <a:pPr indent="0" lvl="0" marL="0" rtl="0" algn="l">
              <a:spcBef>
                <a:spcPts val="0"/>
              </a:spcBef>
              <a:spcAft>
                <a:spcPts val="0"/>
              </a:spcAft>
              <a:buNone/>
            </a:pPr>
            <a:r>
              <a:rPr lang="en" sz="600">
                <a:solidFill>
                  <a:schemeClr val="dk1"/>
                </a:solidFill>
              </a:rPr>
              <a:t>10- Lyft: $4.40 / mile</a:t>
            </a:r>
            <a:endParaRPr sz="600">
              <a:solidFill>
                <a:schemeClr val="dk1"/>
              </a:solidFill>
            </a:endParaRPr>
          </a:p>
          <a:p>
            <a:pPr indent="0" lvl="0" marL="0" rtl="0" algn="l">
              <a:spcBef>
                <a:spcPts val="0"/>
              </a:spcBef>
              <a:spcAft>
                <a:spcPts val="0"/>
              </a:spcAft>
              <a:buNone/>
            </a:pPr>
            <a:r>
              <a:rPr lang="en" sz="600">
                <a:solidFill>
                  <a:schemeClr val="dk1"/>
                </a:solidFill>
              </a:rPr>
              <a:t>11- UberPool: $4.01 / mile</a:t>
            </a:r>
            <a:endParaRPr sz="600">
              <a:solidFill>
                <a:schemeClr val="dk1"/>
              </a:solidFill>
            </a:endParaRPr>
          </a:p>
          <a:p>
            <a:pPr indent="0" lvl="0" marL="0" rtl="0" algn="l">
              <a:spcBef>
                <a:spcPts val="0"/>
              </a:spcBef>
              <a:spcAft>
                <a:spcPts val="0"/>
              </a:spcAft>
              <a:buNone/>
            </a:pPr>
            <a:r>
              <a:rPr lang="en" sz="600">
                <a:solidFill>
                  <a:schemeClr val="dk1"/>
                </a:solidFill>
              </a:rPr>
              <a:t>12- Shared: $2.76 / mile</a:t>
            </a:r>
            <a:endParaRPr sz="600">
              <a:solidFill>
                <a:schemeClr val="dk1"/>
              </a:solidFill>
            </a:endParaRPr>
          </a:p>
          <a:p>
            <a:pPr indent="0" lvl="0" marL="0" rtl="0" algn="l">
              <a:spcBef>
                <a:spcPts val="0"/>
              </a:spcBef>
              <a:spcAft>
                <a:spcPts val="0"/>
              </a:spcAft>
              <a:buNone/>
            </a:pPr>
            <a:r>
              <a:rPr lang="en" sz="600">
                <a:solidFill>
                  <a:schemeClr val="dk1"/>
                </a:solidFill>
              </a:rPr>
              <a:t>13- Taxi: $0.00 / mile</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t/>
            </a:r>
            <a:endParaRPr sz="600">
              <a:solidFill>
                <a:schemeClr val="dk1"/>
              </a:solidFill>
            </a:endParaRPr>
          </a:p>
        </p:txBody>
      </p:sp>
      <p:sp>
        <p:nvSpPr>
          <p:cNvPr id="297" name="Google Shape;297;p37"/>
          <p:cNvSpPr txBox="1"/>
          <p:nvPr/>
        </p:nvSpPr>
        <p:spPr>
          <a:xfrm>
            <a:off x="1510900" y="15525"/>
            <a:ext cx="56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dk1"/>
                </a:solidFill>
              </a:rPr>
              <a:t>The Story of: Lux Black - </a:t>
            </a:r>
            <a:r>
              <a:rPr lang="en" sz="900">
                <a:solidFill>
                  <a:schemeClr val="dk1"/>
                </a:solidFill>
                <a:highlight>
                  <a:srgbClr val="FFFF00"/>
                </a:highlight>
              </a:rPr>
              <a:t>[ HIGHLIGHT </a:t>
            </a:r>
            <a:r>
              <a:rPr lang="en" sz="900">
                <a:solidFill>
                  <a:schemeClr val="dk1"/>
                </a:solidFill>
                <a:highlight>
                  <a:schemeClr val="accent6"/>
                </a:highlight>
              </a:rPr>
              <a:t>- 3 - Lux Black: $10.57 / mile ]</a:t>
            </a:r>
            <a:endParaRPr/>
          </a:p>
        </p:txBody>
      </p:sp>
      <p:pic>
        <p:nvPicPr>
          <p:cNvPr id="298" name="Google Shape;298;p37"/>
          <p:cNvPicPr preferRelativeResize="0"/>
          <p:nvPr/>
        </p:nvPicPr>
        <p:blipFill>
          <a:blip r:embed="rId3">
            <a:alphaModFix/>
          </a:blip>
          <a:stretch>
            <a:fillRect/>
          </a:stretch>
        </p:blipFill>
        <p:spPr>
          <a:xfrm>
            <a:off x="152400" y="491025"/>
            <a:ext cx="2715849" cy="2136532"/>
          </a:xfrm>
          <a:prstGeom prst="rect">
            <a:avLst/>
          </a:prstGeom>
          <a:noFill/>
          <a:ln>
            <a:noFill/>
          </a:ln>
        </p:spPr>
      </p:pic>
      <p:pic>
        <p:nvPicPr>
          <p:cNvPr id="299" name="Google Shape;299;p37"/>
          <p:cNvPicPr preferRelativeResize="0"/>
          <p:nvPr/>
        </p:nvPicPr>
        <p:blipFill>
          <a:blip r:embed="rId4">
            <a:alphaModFix/>
          </a:blip>
          <a:stretch>
            <a:fillRect/>
          </a:stretch>
        </p:blipFill>
        <p:spPr>
          <a:xfrm>
            <a:off x="2868250" y="393146"/>
            <a:ext cx="2929899" cy="2440742"/>
          </a:xfrm>
          <a:prstGeom prst="rect">
            <a:avLst/>
          </a:prstGeom>
          <a:noFill/>
          <a:ln>
            <a:noFill/>
          </a:ln>
        </p:spPr>
      </p:pic>
      <p:pic>
        <p:nvPicPr>
          <p:cNvPr id="300" name="Google Shape;300;p37"/>
          <p:cNvPicPr preferRelativeResize="0"/>
          <p:nvPr/>
        </p:nvPicPr>
        <p:blipFill>
          <a:blip r:embed="rId5">
            <a:alphaModFix/>
          </a:blip>
          <a:stretch>
            <a:fillRect/>
          </a:stretch>
        </p:blipFill>
        <p:spPr>
          <a:xfrm>
            <a:off x="5771500" y="360075"/>
            <a:ext cx="2929901" cy="2506867"/>
          </a:xfrm>
          <a:prstGeom prst="rect">
            <a:avLst/>
          </a:prstGeom>
          <a:noFill/>
          <a:ln>
            <a:noFill/>
          </a:ln>
        </p:spPr>
      </p:pic>
      <p:sp>
        <p:nvSpPr>
          <p:cNvPr id="301" name="Google Shape;301;p37"/>
          <p:cNvSpPr/>
          <p:nvPr/>
        </p:nvSpPr>
        <p:spPr>
          <a:xfrm rot="10800000">
            <a:off x="1639350" y="4600775"/>
            <a:ext cx="4436400" cy="305400"/>
          </a:xfrm>
          <a:prstGeom prst="bentArrow">
            <a:avLst>
              <a:gd fmla="val 25000" name="adj1"/>
              <a:gd fmla="val 25000" name="adj2"/>
              <a:gd fmla="val 25000" name="adj3"/>
              <a:gd fmla="val 43750" name="adj4"/>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7"/>
          <p:cNvSpPr/>
          <p:nvPr/>
        </p:nvSpPr>
        <p:spPr>
          <a:xfrm>
            <a:off x="1993100" y="4677375"/>
            <a:ext cx="305400" cy="289200"/>
          </a:xfrm>
          <a:prstGeom prst="noSmoking">
            <a:avLst>
              <a:gd fmla="val 1875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6" name="Shape 306"/>
        <p:cNvGrpSpPr/>
        <p:nvPr/>
      </p:nvGrpSpPr>
      <p:grpSpPr>
        <a:xfrm>
          <a:off x="0" y="0"/>
          <a:ext cx="0" cy="0"/>
          <a:chOff x="0" y="0"/>
          <a:chExt cx="0" cy="0"/>
        </a:xfrm>
      </p:grpSpPr>
      <p:pic>
        <p:nvPicPr>
          <p:cNvPr id="307" name="Google Shape;307;p38"/>
          <p:cNvPicPr preferRelativeResize="0"/>
          <p:nvPr/>
        </p:nvPicPr>
        <p:blipFill rotWithShape="1">
          <a:blip r:embed="rId3">
            <a:alphaModFix/>
          </a:blip>
          <a:srcRect b="0" l="4189" r="9080" t="6898"/>
          <a:stretch/>
        </p:blipFill>
        <p:spPr>
          <a:xfrm>
            <a:off x="316900" y="2634919"/>
            <a:ext cx="4175250" cy="2413106"/>
          </a:xfrm>
          <a:prstGeom prst="rect">
            <a:avLst/>
          </a:prstGeom>
          <a:noFill/>
          <a:ln>
            <a:noFill/>
          </a:ln>
        </p:spPr>
      </p:pic>
      <p:pic>
        <p:nvPicPr>
          <p:cNvPr id="308" name="Google Shape;308;p38"/>
          <p:cNvPicPr preferRelativeResize="0"/>
          <p:nvPr/>
        </p:nvPicPr>
        <p:blipFill rotWithShape="1">
          <a:blip r:embed="rId4">
            <a:alphaModFix/>
          </a:blip>
          <a:srcRect b="0" l="7215" r="8196" t="4915"/>
          <a:stretch/>
        </p:blipFill>
        <p:spPr>
          <a:xfrm>
            <a:off x="481925" y="67275"/>
            <a:ext cx="4010223" cy="2464377"/>
          </a:xfrm>
          <a:prstGeom prst="rect">
            <a:avLst/>
          </a:prstGeom>
          <a:noFill/>
          <a:ln>
            <a:noFill/>
          </a:ln>
        </p:spPr>
      </p:pic>
      <p:sp>
        <p:nvSpPr>
          <p:cNvPr id="309" name="Google Shape;309;p38"/>
          <p:cNvSpPr txBox="1"/>
          <p:nvPr>
            <p:ph idx="4294967295" type="body"/>
          </p:nvPr>
        </p:nvSpPr>
        <p:spPr>
          <a:xfrm>
            <a:off x="5694200" y="863550"/>
            <a:ext cx="27054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lang="en"/>
              <a:t>Insert analysis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3" name="Shape 313"/>
        <p:cNvGrpSpPr/>
        <p:nvPr/>
      </p:nvGrpSpPr>
      <p:grpSpPr>
        <a:xfrm>
          <a:off x="0" y="0"/>
          <a:ext cx="0" cy="0"/>
          <a:chOff x="0" y="0"/>
          <a:chExt cx="0" cy="0"/>
        </a:xfrm>
      </p:grpSpPr>
      <p:pic>
        <p:nvPicPr>
          <p:cNvPr id="314" name="Google Shape;314;p39"/>
          <p:cNvPicPr preferRelativeResize="0"/>
          <p:nvPr/>
        </p:nvPicPr>
        <p:blipFill>
          <a:blip r:embed="rId3">
            <a:alphaModFix/>
          </a:blip>
          <a:stretch>
            <a:fillRect/>
          </a:stretch>
        </p:blipFill>
        <p:spPr>
          <a:xfrm>
            <a:off x="500800" y="2716550"/>
            <a:ext cx="3110299" cy="2212276"/>
          </a:xfrm>
          <a:prstGeom prst="rect">
            <a:avLst/>
          </a:prstGeom>
          <a:noFill/>
          <a:ln>
            <a:noFill/>
          </a:ln>
        </p:spPr>
      </p:pic>
      <p:pic>
        <p:nvPicPr>
          <p:cNvPr id="315" name="Google Shape;315;p39"/>
          <p:cNvPicPr preferRelativeResize="0"/>
          <p:nvPr/>
        </p:nvPicPr>
        <p:blipFill>
          <a:blip r:embed="rId4">
            <a:alphaModFix/>
          </a:blip>
          <a:stretch>
            <a:fillRect/>
          </a:stretch>
        </p:blipFill>
        <p:spPr>
          <a:xfrm>
            <a:off x="500800" y="359475"/>
            <a:ext cx="3110299" cy="2212276"/>
          </a:xfrm>
          <a:prstGeom prst="rect">
            <a:avLst/>
          </a:prstGeom>
          <a:noFill/>
          <a:ln>
            <a:noFill/>
          </a:ln>
        </p:spPr>
      </p:pic>
      <p:sp>
        <p:nvSpPr>
          <p:cNvPr id="316" name="Google Shape;316;p39"/>
          <p:cNvSpPr txBox="1"/>
          <p:nvPr>
            <p:ph idx="4294967295" type="body"/>
          </p:nvPr>
        </p:nvSpPr>
        <p:spPr>
          <a:xfrm>
            <a:off x="5694200" y="863550"/>
            <a:ext cx="27054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lang="en"/>
              <a:t>Analysis on distribution and p-values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0"/>
          <p:cNvSpPr txBox="1"/>
          <p:nvPr>
            <p:ph type="title"/>
          </p:nvPr>
        </p:nvSpPr>
        <p:spPr>
          <a:xfrm>
            <a:off x="490250" y="528900"/>
            <a:ext cx="5678100" cy="4085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Statistical Analysis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1"/>
          <p:cNvSpPr/>
          <p:nvPr/>
        </p:nvSpPr>
        <p:spPr>
          <a:xfrm>
            <a:off x="-114750" y="575450"/>
            <a:ext cx="9838800" cy="619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1"/>
          <p:cNvSpPr/>
          <p:nvPr/>
        </p:nvSpPr>
        <p:spPr>
          <a:xfrm>
            <a:off x="-114750" y="270650"/>
            <a:ext cx="9838800" cy="619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1"/>
          <p:cNvSpPr/>
          <p:nvPr/>
        </p:nvSpPr>
        <p:spPr>
          <a:xfrm>
            <a:off x="-190950" y="423050"/>
            <a:ext cx="9838800" cy="6198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1"/>
          <p:cNvSpPr txBox="1"/>
          <p:nvPr>
            <p:ph idx="4294967295" type="title"/>
          </p:nvPr>
        </p:nvSpPr>
        <p:spPr>
          <a:xfrm>
            <a:off x="-152400" y="309350"/>
            <a:ext cx="8520600" cy="733500"/>
          </a:xfrm>
          <a:prstGeom prst="rect">
            <a:avLst/>
          </a:prstGeom>
        </p:spPr>
        <p:txBody>
          <a:bodyPr anchorCtr="0" anchor="b" bIns="91425" lIns="91425" spcFirstLastPara="1" rIns="91425" wrap="square" tIns="91425">
            <a:normAutofit/>
          </a:bodyPr>
          <a:lstStyle/>
          <a:p>
            <a:pPr indent="0" lvl="0" marL="457200" rtl="0" algn="l">
              <a:lnSpc>
                <a:spcPct val="115000"/>
              </a:lnSpc>
              <a:spcBef>
                <a:spcPts val="0"/>
              </a:spcBef>
              <a:spcAft>
                <a:spcPts val="1200"/>
              </a:spcAft>
              <a:buNone/>
            </a:pPr>
            <a:r>
              <a:rPr lang="en"/>
              <a:t>Rideshare and Weather Correlation Heatmaps</a:t>
            </a:r>
            <a:endParaRPr/>
          </a:p>
        </p:txBody>
      </p:sp>
      <p:sp>
        <p:nvSpPr>
          <p:cNvPr id="330" name="Google Shape;330;p41"/>
          <p:cNvSpPr txBox="1"/>
          <p:nvPr/>
        </p:nvSpPr>
        <p:spPr>
          <a:xfrm>
            <a:off x="887725" y="1755650"/>
            <a:ext cx="35667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Source Code Pro"/>
              <a:buChar char="➔"/>
            </a:pPr>
            <a:r>
              <a:rPr lang="en">
                <a:latin typeface="Source Code Pro"/>
                <a:ea typeface="Source Code Pro"/>
                <a:cs typeface="Source Code Pro"/>
                <a:sym typeface="Source Code Pro"/>
              </a:rPr>
              <a:t>Rainfall exhibits the strongest correlation with revenue. </a:t>
            </a:r>
            <a:endParaRPr>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Char char="➔"/>
            </a:pPr>
            <a:r>
              <a:rPr lang="en">
                <a:latin typeface="Source Code Pro"/>
                <a:ea typeface="Source Code Pro"/>
                <a:cs typeface="Source Code Pro"/>
                <a:sym typeface="Source Code Pro"/>
              </a:rPr>
              <a:t>Weather conditions positively impact revenue. </a:t>
            </a:r>
            <a:endParaRPr>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Char char="➔"/>
            </a:pPr>
            <a:r>
              <a:rPr lang="en">
                <a:latin typeface="Source Code Pro"/>
                <a:ea typeface="Source Code Pro"/>
                <a:cs typeface="Source Code Pro"/>
                <a:sym typeface="Source Code Pro"/>
              </a:rPr>
              <a:t>Distance has a negative effect on revenue.</a:t>
            </a:r>
            <a:endParaRPr>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Char char="➔"/>
            </a:pPr>
            <a:r>
              <a:rPr lang="en">
                <a:latin typeface="Source Code Pro"/>
                <a:ea typeface="Source Code Pro"/>
                <a:cs typeface="Source Code Pro"/>
                <a:sym typeface="Source Code Pro"/>
              </a:rPr>
              <a:t>To increase revenue, the best strategy is to focus on providing more short distance rides.</a:t>
            </a:r>
            <a:endParaRPr>
              <a:latin typeface="Source Code Pro"/>
              <a:ea typeface="Source Code Pro"/>
              <a:cs typeface="Source Code Pro"/>
              <a:sym typeface="Source Code Pro"/>
            </a:endParaRPr>
          </a:p>
          <a:p>
            <a:pPr indent="0" lvl="0" marL="457200" rtl="0" algn="l">
              <a:spcBef>
                <a:spcPts val="0"/>
              </a:spcBef>
              <a:spcAft>
                <a:spcPts val="0"/>
              </a:spcAft>
              <a:buNone/>
            </a:pPr>
            <a:r>
              <a:t/>
            </a:r>
            <a:endParaRPr>
              <a:latin typeface="Source Code Pro"/>
              <a:ea typeface="Source Code Pro"/>
              <a:cs typeface="Source Code Pro"/>
              <a:sym typeface="Source Code Pro"/>
            </a:endParaRPr>
          </a:p>
        </p:txBody>
      </p:sp>
      <p:pic>
        <p:nvPicPr>
          <p:cNvPr id="331" name="Google Shape;331;p41"/>
          <p:cNvPicPr preferRelativeResize="0"/>
          <p:nvPr/>
        </p:nvPicPr>
        <p:blipFill>
          <a:blip r:embed="rId3">
            <a:alphaModFix/>
          </a:blip>
          <a:stretch>
            <a:fillRect/>
          </a:stretch>
        </p:blipFill>
        <p:spPr>
          <a:xfrm>
            <a:off x="4572000" y="1446801"/>
            <a:ext cx="4186251" cy="3388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5"/>
          <p:cNvSpPr/>
          <p:nvPr/>
        </p:nvSpPr>
        <p:spPr>
          <a:xfrm>
            <a:off x="-114750" y="575450"/>
            <a:ext cx="9838800" cy="619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p:nvPr/>
        </p:nvSpPr>
        <p:spPr>
          <a:xfrm>
            <a:off x="-114750" y="270650"/>
            <a:ext cx="9838800" cy="619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p:nvPr/>
        </p:nvSpPr>
        <p:spPr>
          <a:xfrm>
            <a:off x="-190950" y="423050"/>
            <a:ext cx="9838800" cy="6198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5"/>
          <p:cNvSpPr txBox="1"/>
          <p:nvPr>
            <p:ph type="title"/>
          </p:nvPr>
        </p:nvSpPr>
        <p:spPr>
          <a:xfrm>
            <a:off x="311700" y="30935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Analysis Flow</a:t>
            </a:r>
            <a:endParaRPr/>
          </a:p>
        </p:txBody>
      </p:sp>
      <p:sp>
        <p:nvSpPr>
          <p:cNvPr id="85" name="Google Shape;85;p15"/>
          <p:cNvSpPr txBox="1"/>
          <p:nvPr>
            <p:ph idx="1" type="body"/>
          </p:nvPr>
        </p:nvSpPr>
        <p:spPr>
          <a:xfrm>
            <a:off x="311700" y="1468825"/>
            <a:ext cx="8520600" cy="3099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Data cleanup process (1 min)</a:t>
            </a:r>
            <a:endParaRPr/>
          </a:p>
          <a:p>
            <a:pPr indent="-342900" lvl="0" marL="457200" rtl="0" algn="l">
              <a:spcBef>
                <a:spcPts val="0"/>
              </a:spcBef>
              <a:spcAft>
                <a:spcPts val="0"/>
              </a:spcAft>
              <a:buSzPts val="1800"/>
              <a:buChar char="➔"/>
            </a:pPr>
            <a:r>
              <a:rPr lang="en"/>
              <a:t>Dive into our analysis (5 min)</a:t>
            </a:r>
            <a:endParaRPr/>
          </a:p>
          <a:p>
            <a:pPr indent="-317500" lvl="1" marL="914400" rtl="0" algn="l">
              <a:spcBef>
                <a:spcPts val="0"/>
              </a:spcBef>
              <a:spcAft>
                <a:spcPts val="0"/>
              </a:spcAft>
              <a:buSzPts val="1400"/>
              <a:buChar char="◆"/>
            </a:pPr>
            <a:r>
              <a:rPr lang="en"/>
              <a:t>General behavior of ride frequency.</a:t>
            </a:r>
            <a:endParaRPr/>
          </a:p>
          <a:p>
            <a:pPr indent="-317500" lvl="1" marL="914400" rtl="0" algn="l">
              <a:spcBef>
                <a:spcPts val="0"/>
              </a:spcBef>
              <a:spcAft>
                <a:spcPts val="0"/>
              </a:spcAft>
              <a:buSzPts val="1400"/>
              <a:buChar char="◆"/>
            </a:pPr>
            <a:r>
              <a:rPr lang="en"/>
              <a:t>Car rides affected by weather conditions.</a:t>
            </a:r>
            <a:endParaRPr/>
          </a:p>
          <a:p>
            <a:pPr indent="-317500" lvl="1" marL="914400" rtl="0" algn="l">
              <a:spcBef>
                <a:spcPts val="0"/>
              </a:spcBef>
              <a:spcAft>
                <a:spcPts val="0"/>
              </a:spcAft>
              <a:buSzPts val="1400"/>
              <a:buChar char="◆"/>
            </a:pPr>
            <a:r>
              <a:rPr lang="en"/>
              <a:t>Rideshare base pricing, revenue and effectiveness of surge pricing.</a:t>
            </a:r>
            <a:endParaRPr/>
          </a:p>
          <a:p>
            <a:pPr indent="-317500" lvl="1" marL="914400" rtl="0" algn="l">
              <a:spcBef>
                <a:spcPts val="0"/>
              </a:spcBef>
              <a:spcAft>
                <a:spcPts val="0"/>
              </a:spcAft>
              <a:buSzPts val="1400"/>
              <a:buChar char="◆"/>
            </a:pPr>
            <a:r>
              <a:rPr lang="en"/>
              <a:t>Commuter behavior (where are they all traveling to and from?)</a:t>
            </a:r>
            <a:endParaRPr/>
          </a:p>
          <a:p>
            <a:pPr indent="-342900" lvl="0" marL="457200" rtl="0" algn="l">
              <a:spcBef>
                <a:spcPts val="0"/>
              </a:spcBef>
              <a:spcAft>
                <a:spcPts val="0"/>
              </a:spcAft>
              <a:buSzPts val="1800"/>
              <a:buChar char="➔"/>
            </a:pPr>
            <a:r>
              <a:rPr lang="en"/>
              <a:t>Our findings in our statistical analysis (1 min)</a:t>
            </a:r>
            <a:endParaRPr/>
          </a:p>
          <a:p>
            <a:pPr indent="-342900" lvl="0" marL="457200" rtl="0" algn="l">
              <a:spcBef>
                <a:spcPts val="0"/>
              </a:spcBef>
              <a:spcAft>
                <a:spcPts val="0"/>
              </a:spcAft>
              <a:buSzPts val="1800"/>
              <a:buChar char="➔"/>
            </a:pPr>
            <a:r>
              <a:rPr lang="en"/>
              <a:t>Our best hypothesis (1 min)</a:t>
            </a:r>
            <a:endParaRPr/>
          </a:p>
          <a:p>
            <a:pPr indent="-317500" lvl="1" marL="914400" rtl="0" algn="l">
              <a:spcBef>
                <a:spcPts val="0"/>
              </a:spcBef>
              <a:spcAft>
                <a:spcPts val="0"/>
              </a:spcAft>
              <a:buSzPts val="1400"/>
              <a:buChar char="◆"/>
            </a:pPr>
            <a:r>
              <a:rPr lang="en"/>
              <a:t>What we found?</a:t>
            </a:r>
            <a:endParaRPr/>
          </a:p>
          <a:p>
            <a:pPr indent="-317500" lvl="1" marL="914400" rtl="0" algn="l">
              <a:spcBef>
                <a:spcPts val="0"/>
              </a:spcBef>
              <a:spcAft>
                <a:spcPts val="0"/>
              </a:spcAft>
              <a:buSzPts val="1400"/>
              <a:buChar char="◆"/>
            </a:pPr>
            <a:r>
              <a:rPr lang="en"/>
              <a:t>Our wins &amp; learnings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2"/>
          <p:cNvSpPr txBox="1"/>
          <p:nvPr>
            <p:ph idx="2" type="body"/>
          </p:nvPr>
        </p:nvSpPr>
        <p:spPr>
          <a:xfrm>
            <a:off x="4939500" y="724200"/>
            <a:ext cx="3501300" cy="3695100"/>
          </a:xfrm>
          <a:prstGeom prst="rect">
            <a:avLst/>
          </a:prstGeom>
        </p:spPr>
        <p:txBody>
          <a:bodyPr anchorCtr="0" anchor="ctr" bIns="91425" lIns="91425" spcFirstLastPara="1" rIns="91425" wrap="square" tIns="91425">
            <a:normAutofit fontScale="62500" lnSpcReduction="20000"/>
          </a:bodyPr>
          <a:lstStyle/>
          <a:p>
            <a:pPr indent="0" lvl="0" marL="0" rtl="0" algn="l">
              <a:spcBef>
                <a:spcPts val="0"/>
              </a:spcBef>
              <a:spcAft>
                <a:spcPts val="0"/>
              </a:spcAft>
              <a:buNone/>
            </a:pPr>
            <a:r>
              <a:rPr b="1" lang="en"/>
              <a:t>Distance Vs. Price</a:t>
            </a:r>
            <a:endParaRPr/>
          </a:p>
          <a:p>
            <a:pPr indent="0" lvl="0" marL="0" rtl="0" algn="l">
              <a:spcBef>
                <a:spcPts val="1200"/>
              </a:spcBef>
              <a:spcAft>
                <a:spcPts val="0"/>
              </a:spcAft>
              <a:buNone/>
            </a:pPr>
            <a:r>
              <a:rPr lang="en"/>
              <a:t>How can we determine the influence of distance on the price charges for each app?</a:t>
            </a:r>
            <a:endParaRPr/>
          </a:p>
          <a:p>
            <a:pPr indent="0" lvl="0" marL="0" rtl="0" algn="l">
              <a:spcBef>
                <a:spcPts val="1200"/>
              </a:spcBef>
              <a:spcAft>
                <a:spcPts val="0"/>
              </a:spcAft>
              <a:buNone/>
            </a:pPr>
            <a:r>
              <a:rPr lang="en"/>
              <a:t>Does distance not have an impact on ride fares?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Uber p-value =1.1480829994832444e-127 </a:t>
            </a:r>
            <a:endParaRPr/>
          </a:p>
          <a:p>
            <a:pPr indent="0" lvl="0" marL="0" rtl="0" algn="l">
              <a:spcBef>
                <a:spcPts val="1200"/>
              </a:spcBef>
              <a:spcAft>
                <a:spcPts val="0"/>
              </a:spcAft>
              <a:buNone/>
            </a:pPr>
            <a:r>
              <a:rPr lang="en"/>
              <a:t>Lyft p-value = 4.858273627090331e-168</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Result : The null hypothesis will be rejected due to the significant correlation between the small numbers, indicating that distance does indeed have an effect on price. </a:t>
            </a:r>
            <a:endParaRPr/>
          </a:p>
        </p:txBody>
      </p:sp>
      <p:pic>
        <p:nvPicPr>
          <p:cNvPr id="337" name="Google Shape;337;p42"/>
          <p:cNvPicPr preferRelativeResize="0"/>
          <p:nvPr/>
        </p:nvPicPr>
        <p:blipFill>
          <a:blip r:embed="rId3">
            <a:alphaModFix/>
          </a:blip>
          <a:stretch>
            <a:fillRect/>
          </a:stretch>
        </p:blipFill>
        <p:spPr>
          <a:xfrm>
            <a:off x="387975" y="837150"/>
            <a:ext cx="3740100" cy="33753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3"/>
          <p:cNvSpPr txBox="1"/>
          <p:nvPr>
            <p:ph type="title"/>
          </p:nvPr>
        </p:nvSpPr>
        <p:spPr>
          <a:xfrm>
            <a:off x="490250" y="528900"/>
            <a:ext cx="5678100" cy="4085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Our Best Hypothesis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4"/>
          <p:cNvSpPr/>
          <p:nvPr/>
        </p:nvSpPr>
        <p:spPr>
          <a:xfrm>
            <a:off x="-23025" y="-27850"/>
            <a:ext cx="9288300" cy="1298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4"/>
          <p:cNvSpPr txBox="1"/>
          <p:nvPr>
            <p:ph idx="4294967295" type="title"/>
          </p:nvPr>
        </p:nvSpPr>
        <p:spPr>
          <a:xfrm>
            <a:off x="311700" y="396325"/>
            <a:ext cx="8520600" cy="837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a:solidFill>
                  <a:schemeClr val="lt1"/>
                </a:solidFill>
              </a:rPr>
              <a:t>What we Found</a:t>
            </a:r>
            <a:endParaRPr>
              <a:solidFill>
                <a:schemeClr val="lt1"/>
              </a:solidFill>
            </a:endParaRPr>
          </a:p>
        </p:txBody>
      </p:sp>
      <p:sp>
        <p:nvSpPr>
          <p:cNvPr id="349" name="Google Shape;349;p44"/>
          <p:cNvSpPr/>
          <p:nvPr/>
        </p:nvSpPr>
        <p:spPr>
          <a:xfrm>
            <a:off x="-23025" y="4011175"/>
            <a:ext cx="9288300" cy="6693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4"/>
          <p:cNvSpPr txBox="1"/>
          <p:nvPr/>
        </p:nvSpPr>
        <p:spPr>
          <a:xfrm>
            <a:off x="360825" y="1651375"/>
            <a:ext cx="8520600" cy="30291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Source Code Pro"/>
              <a:buChar char="-"/>
            </a:pPr>
            <a:r>
              <a:rPr lang="en" sz="1200">
                <a:latin typeface="Source Code Pro"/>
                <a:ea typeface="Source Code Pro"/>
                <a:cs typeface="Source Code Pro"/>
                <a:sym typeface="Source Code Pro"/>
              </a:rPr>
              <a:t>Uber has more customers and rides, but Lyft charges more per ride!</a:t>
            </a:r>
            <a:endParaRPr sz="1200">
              <a:latin typeface="Source Code Pro"/>
              <a:ea typeface="Source Code Pro"/>
              <a:cs typeface="Source Code Pro"/>
              <a:sym typeface="Source Code Pro"/>
            </a:endParaRPr>
          </a:p>
          <a:p>
            <a:pPr indent="-304800" lvl="0" marL="457200" rtl="0" algn="l">
              <a:lnSpc>
                <a:spcPct val="115000"/>
              </a:lnSpc>
              <a:spcBef>
                <a:spcPts val="0"/>
              </a:spcBef>
              <a:spcAft>
                <a:spcPts val="0"/>
              </a:spcAft>
              <a:buSzPts val="1200"/>
              <a:buFont typeface="Source Code Pro"/>
              <a:buChar char="-"/>
            </a:pPr>
            <a:r>
              <a:rPr lang="en" sz="1200">
                <a:latin typeface="Source Code Pro"/>
                <a:ea typeface="Source Code Pro"/>
                <a:cs typeface="Source Code Pro"/>
                <a:sym typeface="Source Code Pro"/>
              </a:rPr>
              <a:t>Lyft really monopolizes luxury rides, whereas Uber goes the distance. Literally! Rides travelling far mostly use Uber.</a:t>
            </a:r>
            <a:endParaRPr sz="1200">
              <a:latin typeface="Source Code Pro"/>
              <a:ea typeface="Source Code Pro"/>
              <a:cs typeface="Source Code Pro"/>
              <a:sym typeface="Source Code Pro"/>
            </a:endParaRPr>
          </a:p>
          <a:p>
            <a:pPr indent="-304800" lvl="0" marL="457200" rtl="0" algn="l">
              <a:lnSpc>
                <a:spcPct val="115000"/>
              </a:lnSpc>
              <a:spcBef>
                <a:spcPts val="0"/>
              </a:spcBef>
              <a:spcAft>
                <a:spcPts val="0"/>
              </a:spcAft>
              <a:buSzPts val="1200"/>
              <a:buFont typeface="Source Code Pro"/>
              <a:buChar char="-"/>
            </a:pPr>
            <a:r>
              <a:rPr lang="en" sz="1200">
                <a:latin typeface="Source Code Pro"/>
                <a:ea typeface="Source Code Pro"/>
                <a:cs typeface="Source Code Pro"/>
                <a:sym typeface="Source Code Pro"/>
              </a:rPr>
              <a:t>The weather has little to no effect on rideshare behavior! Although we know that when someone’s “under the weather”, Uber is the top pick! Be it windy or cloudy, rides are pretty consistent throughout. However with rain, most people seem to stick to shorter distances.</a:t>
            </a:r>
            <a:endParaRPr sz="1200">
              <a:latin typeface="Source Code Pro"/>
              <a:ea typeface="Source Code Pro"/>
              <a:cs typeface="Source Code Pro"/>
              <a:sym typeface="Source Code Pro"/>
            </a:endParaRPr>
          </a:p>
          <a:p>
            <a:pPr indent="-304800" lvl="0" marL="457200" rtl="0" algn="l">
              <a:lnSpc>
                <a:spcPct val="115000"/>
              </a:lnSpc>
              <a:spcBef>
                <a:spcPts val="0"/>
              </a:spcBef>
              <a:spcAft>
                <a:spcPts val="0"/>
              </a:spcAft>
              <a:buSzPts val="1200"/>
              <a:buFont typeface="Source Code Pro"/>
              <a:buChar char="-"/>
            </a:pPr>
            <a:r>
              <a:rPr lang="en" sz="1200">
                <a:latin typeface="Source Code Pro"/>
                <a:ea typeface="Source Code Pro"/>
                <a:cs typeface="Source Code Pro"/>
                <a:sym typeface="Source Code Pro"/>
              </a:rPr>
              <a:t>While shared rides go down on weekends, surge pricing goes up. </a:t>
            </a:r>
            <a:endParaRPr sz="1200">
              <a:latin typeface="Source Code Pro"/>
              <a:ea typeface="Source Code Pro"/>
              <a:cs typeface="Source Code Pro"/>
              <a:sym typeface="Source Code Pro"/>
            </a:endParaRPr>
          </a:p>
          <a:p>
            <a:pPr indent="-304800" lvl="0" marL="457200" rtl="0" algn="l">
              <a:lnSpc>
                <a:spcPct val="115000"/>
              </a:lnSpc>
              <a:spcBef>
                <a:spcPts val="0"/>
              </a:spcBef>
              <a:spcAft>
                <a:spcPts val="0"/>
              </a:spcAft>
              <a:buSzPts val="1200"/>
              <a:buFont typeface="Source Code Pro"/>
              <a:buChar char="-"/>
            </a:pPr>
            <a:r>
              <a:rPr lang="en" sz="1200">
                <a:latin typeface="Source Code Pro"/>
                <a:ea typeface="Source Code Pro"/>
                <a:cs typeface="Source Code Pro"/>
                <a:sym typeface="Source Code Pro"/>
              </a:rPr>
              <a:t>Distance can mean higher prices but Uber charges less per mile, hence relates to being the pick for rides &gt;5miles</a:t>
            </a:r>
            <a:endParaRPr sz="1200">
              <a:latin typeface="Source Code Pro"/>
              <a:ea typeface="Source Code Pro"/>
              <a:cs typeface="Source Code Pro"/>
              <a:sym typeface="Source Code Pro"/>
            </a:endParaRPr>
          </a:p>
          <a:p>
            <a:pPr indent="0" lvl="0" marL="457200" rtl="0" algn="l">
              <a:spcBef>
                <a:spcPts val="0"/>
              </a:spcBef>
              <a:spcAft>
                <a:spcPts val="0"/>
              </a:spcAft>
              <a:buNone/>
            </a:pPr>
            <a:r>
              <a:t/>
            </a:r>
            <a:endParaRPr sz="1300">
              <a:latin typeface="Source Code Pro"/>
              <a:ea typeface="Source Code Pro"/>
              <a:cs typeface="Source Code Pro"/>
              <a:sym typeface="Source Code Pro"/>
            </a:endParaRPr>
          </a:p>
          <a:p>
            <a:pPr indent="0" lvl="0" marL="457200" rtl="0" algn="l">
              <a:spcBef>
                <a:spcPts val="0"/>
              </a:spcBef>
              <a:spcAft>
                <a:spcPts val="0"/>
              </a:spcAft>
              <a:buNone/>
            </a:pPr>
            <a:r>
              <a:rPr b="1" i="1" lang="en" sz="1300">
                <a:latin typeface="Source Code Pro"/>
                <a:ea typeface="Source Code Pro"/>
                <a:cs typeface="Source Code Pro"/>
                <a:sym typeface="Source Code Pro"/>
              </a:rPr>
              <a:t>Ultimately *drum roll**</a:t>
            </a:r>
            <a:endParaRPr b="1" i="1" sz="1300">
              <a:latin typeface="Source Code Pro"/>
              <a:ea typeface="Source Code Pro"/>
              <a:cs typeface="Source Code Pro"/>
              <a:sym typeface="Source Code Pro"/>
            </a:endParaRPr>
          </a:p>
          <a:p>
            <a:pPr indent="-311150" lvl="0" marL="457200" rtl="0" algn="l">
              <a:spcBef>
                <a:spcPts val="0"/>
              </a:spcBef>
              <a:spcAft>
                <a:spcPts val="0"/>
              </a:spcAft>
              <a:buSzPts val="1300"/>
              <a:buFont typeface="Source Code Pro"/>
              <a:buChar char="-"/>
            </a:pPr>
            <a:r>
              <a:rPr lang="en" sz="1300">
                <a:latin typeface="Source Code Pro"/>
                <a:ea typeface="Source Code Pro"/>
                <a:cs typeface="Source Code Pro"/>
                <a:sym typeface="Source Code Pro"/>
              </a:rPr>
              <a:t>If you’re a driver, you earn more with Lyft</a:t>
            </a:r>
            <a:endParaRPr sz="1300">
              <a:latin typeface="Source Code Pro"/>
              <a:ea typeface="Source Code Pro"/>
              <a:cs typeface="Source Code Pro"/>
              <a:sym typeface="Source Code Pro"/>
            </a:endParaRPr>
          </a:p>
          <a:p>
            <a:pPr indent="-311150" lvl="0" marL="457200" rtl="0" algn="l">
              <a:spcBef>
                <a:spcPts val="0"/>
              </a:spcBef>
              <a:spcAft>
                <a:spcPts val="0"/>
              </a:spcAft>
              <a:buSzPts val="1300"/>
              <a:buFont typeface="Source Code Pro"/>
              <a:buChar char="-"/>
            </a:pPr>
            <a:r>
              <a:rPr lang="en" sz="1300">
                <a:latin typeface="Source Code Pro"/>
                <a:ea typeface="Source Code Pro"/>
                <a:cs typeface="Source Code Pro"/>
                <a:sym typeface="Source Code Pro"/>
              </a:rPr>
              <a:t>If you’re a commuter, you benefit more with Uber</a:t>
            </a:r>
            <a:endParaRPr sz="1300">
              <a:latin typeface="Source Code Pro"/>
              <a:ea typeface="Source Code Pro"/>
              <a:cs typeface="Source Code Pro"/>
              <a:sym typeface="Source Code Pr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5"/>
          <p:cNvSpPr/>
          <p:nvPr/>
        </p:nvSpPr>
        <p:spPr>
          <a:xfrm>
            <a:off x="-23025" y="-27850"/>
            <a:ext cx="9288300" cy="1298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5"/>
          <p:cNvSpPr txBox="1"/>
          <p:nvPr>
            <p:ph idx="4294967295" type="title"/>
          </p:nvPr>
        </p:nvSpPr>
        <p:spPr>
          <a:xfrm>
            <a:off x="311700" y="396325"/>
            <a:ext cx="8520600" cy="837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a:solidFill>
                  <a:schemeClr val="lt1"/>
                </a:solidFill>
              </a:rPr>
              <a:t>Our Wins &amp; Learnings</a:t>
            </a:r>
            <a:endParaRPr>
              <a:solidFill>
                <a:schemeClr val="lt1"/>
              </a:solidFill>
            </a:endParaRPr>
          </a:p>
        </p:txBody>
      </p:sp>
      <p:sp>
        <p:nvSpPr>
          <p:cNvPr id="357" name="Google Shape;357;p45"/>
          <p:cNvSpPr txBox="1"/>
          <p:nvPr/>
        </p:nvSpPr>
        <p:spPr>
          <a:xfrm>
            <a:off x="360825" y="1651375"/>
            <a:ext cx="8520600" cy="30291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Source Code Pro"/>
              <a:buChar char="-"/>
            </a:pPr>
            <a:r>
              <a:rPr lang="en" sz="1200">
                <a:latin typeface="Source Code Pro"/>
                <a:ea typeface="Source Code Pro"/>
                <a:cs typeface="Source Code Pro"/>
                <a:sym typeface="Source Code Pro"/>
              </a:rPr>
              <a:t>Cleaning Data is no joke!! Approximations helped us keep a lot of our data because there is rarely a lot of difference in weather in 15 min time gaps.</a:t>
            </a:r>
            <a:endParaRPr sz="1200">
              <a:latin typeface="Source Code Pro"/>
              <a:ea typeface="Source Code Pro"/>
              <a:cs typeface="Source Code Pro"/>
              <a:sym typeface="Source Code Pro"/>
            </a:endParaRPr>
          </a:p>
          <a:p>
            <a:pPr indent="-304800" lvl="0" marL="457200" rtl="0" algn="l">
              <a:lnSpc>
                <a:spcPct val="115000"/>
              </a:lnSpc>
              <a:spcBef>
                <a:spcPts val="0"/>
              </a:spcBef>
              <a:spcAft>
                <a:spcPts val="0"/>
              </a:spcAft>
              <a:buSzPts val="1200"/>
              <a:buFont typeface="Source Code Pro"/>
              <a:buChar char="-"/>
            </a:pPr>
            <a:r>
              <a:rPr lang="en" sz="1200">
                <a:latin typeface="Source Code Pro"/>
                <a:ea typeface="Source Code Pro"/>
                <a:cs typeface="Source Code Pro"/>
                <a:sym typeface="Source Code Pro"/>
              </a:rPr>
              <a:t>Ensure data types are set accordingly, and necessary columns are included </a:t>
            </a:r>
            <a:r>
              <a:rPr lang="en" sz="1200">
                <a:latin typeface="Source Code Pro"/>
                <a:ea typeface="Source Code Pro"/>
                <a:cs typeface="Source Code Pro"/>
                <a:sym typeface="Source Code Pro"/>
              </a:rPr>
              <a:t>in the beginning of your analysis.</a:t>
            </a:r>
            <a:endParaRPr sz="1200">
              <a:latin typeface="Source Code Pro"/>
              <a:ea typeface="Source Code Pro"/>
              <a:cs typeface="Source Code Pro"/>
              <a:sym typeface="Source Code Pro"/>
            </a:endParaRPr>
          </a:p>
          <a:p>
            <a:pPr indent="-304800" lvl="0" marL="457200" rtl="0" algn="l">
              <a:lnSpc>
                <a:spcPct val="115000"/>
              </a:lnSpc>
              <a:spcBef>
                <a:spcPts val="0"/>
              </a:spcBef>
              <a:spcAft>
                <a:spcPts val="0"/>
              </a:spcAft>
              <a:buSzPts val="1200"/>
              <a:buFont typeface="Source Code Pro"/>
              <a:buChar char="-"/>
            </a:pPr>
            <a:r>
              <a:rPr lang="en" sz="1200">
                <a:latin typeface="Source Code Pro"/>
                <a:ea typeface="Source Code Pro"/>
                <a:cs typeface="Source Code Pro"/>
                <a:sym typeface="Source Code Pro"/>
              </a:rPr>
              <a:t>Once data is grouped, initialize it! So you can call back to it when you’re running other functions and reduces the amount of individual groupings you have to do.</a:t>
            </a:r>
            <a:endParaRPr sz="1200">
              <a:latin typeface="Source Code Pro"/>
              <a:ea typeface="Source Code Pro"/>
              <a:cs typeface="Source Code Pro"/>
              <a:sym typeface="Source Code Pro"/>
            </a:endParaRPr>
          </a:p>
          <a:p>
            <a:pPr indent="-304800" lvl="0" marL="457200" rtl="0" algn="l">
              <a:lnSpc>
                <a:spcPct val="115000"/>
              </a:lnSpc>
              <a:spcBef>
                <a:spcPts val="0"/>
              </a:spcBef>
              <a:spcAft>
                <a:spcPts val="0"/>
              </a:spcAft>
              <a:buSzPts val="1200"/>
              <a:buFont typeface="Source Code Pro"/>
              <a:buChar char="-"/>
            </a:pPr>
            <a:r>
              <a:rPr lang="en" sz="1200">
                <a:latin typeface="Source Code Pro"/>
                <a:ea typeface="Source Code Pro"/>
                <a:cs typeface="Source Code Pro"/>
                <a:sym typeface="Source Code Pro"/>
              </a:rPr>
              <a:t>Dealing with outliers! Our data was not normally distributed, which resulted in a lot of outliers. Instead of trying to fix it, we looked back on what data points could potentially be missing, like number of riders per ride or rider sentiment/tips.</a:t>
            </a:r>
            <a:endParaRPr sz="1200">
              <a:latin typeface="Source Code Pro"/>
              <a:ea typeface="Source Code Pro"/>
              <a:cs typeface="Source Code Pro"/>
              <a:sym typeface="Source Code Pro"/>
            </a:endParaRPr>
          </a:p>
          <a:p>
            <a:pPr indent="-304800" lvl="0" marL="457200" rtl="0" algn="l">
              <a:lnSpc>
                <a:spcPct val="115000"/>
              </a:lnSpc>
              <a:spcBef>
                <a:spcPts val="0"/>
              </a:spcBef>
              <a:spcAft>
                <a:spcPts val="0"/>
              </a:spcAft>
              <a:buSzPts val="1200"/>
              <a:buFont typeface="Source Code Pro"/>
              <a:buChar char="-"/>
            </a:pPr>
            <a:r>
              <a:rPr lang="en" sz="1200">
                <a:latin typeface="Source Code Pro"/>
                <a:ea typeface="Source Code Pro"/>
                <a:cs typeface="Source Code Pro"/>
                <a:sym typeface="Source Code Pro"/>
              </a:rPr>
              <a:t>Next steps could be to,</a:t>
            </a:r>
            <a:endParaRPr sz="1200">
              <a:latin typeface="Source Code Pro"/>
              <a:ea typeface="Source Code Pro"/>
              <a:cs typeface="Source Code Pro"/>
              <a:sym typeface="Source Code Pro"/>
            </a:endParaRPr>
          </a:p>
          <a:p>
            <a:pPr indent="-304800" lvl="1" marL="914400" rtl="0" algn="l">
              <a:lnSpc>
                <a:spcPct val="115000"/>
              </a:lnSpc>
              <a:spcBef>
                <a:spcPts val="0"/>
              </a:spcBef>
              <a:spcAft>
                <a:spcPts val="0"/>
              </a:spcAft>
              <a:buSzPts val="1200"/>
              <a:buFont typeface="Source Code Pro"/>
              <a:buChar char="-"/>
            </a:pPr>
            <a:r>
              <a:rPr lang="en" sz="1200">
                <a:latin typeface="Source Code Pro"/>
                <a:ea typeface="Source Code Pro"/>
                <a:cs typeface="Source Code Pro"/>
                <a:sym typeface="Source Code Pro"/>
              </a:rPr>
              <a:t>See how rideshare is different now, or how COVID affected rideshare</a:t>
            </a:r>
            <a:endParaRPr sz="1200">
              <a:latin typeface="Source Code Pro"/>
              <a:ea typeface="Source Code Pro"/>
              <a:cs typeface="Source Code Pro"/>
              <a:sym typeface="Source Code Pro"/>
            </a:endParaRPr>
          </a:p>
          <a:p>
            <a:pPr indent="-304800" lvl="1" marL="914400" rtl="0" algn="l">
              <a:lnSpc>
                <a:spcPct val="115000"/>
              </a:lnSpc>
              <a:spcBef>
                <a:spcPts val="0"/>
              </a:spcBef>
              <a:spcAft>
                <a:spcPts val="0"/>
              </a:spcAft>
              <a:buSzPts val="1200"/>
              <a:buFont typeface="Source Code Pro"/>
              <a:buChar char="-"/>
            </a:pPr>
            <a:r>
              <a:rPr lang="en" sz="1200">
                <a:latin typeface="Source Code Pro"/>
                <a:ea typeface="Source Code Pro"/>
                <a:cs typeface="Source Code Pro"/>
                <a:sym typeface="Source Code Pro"/>
              </a:rPr>
              <a:t>Compare against newer rideshare apps like Scoop or Zipcar</a:t>
            </a:r>
            <a:endParaRPr sz="1200">
              <a:latin typeface="Source Code Pro"/>
              <a:ea typeface="Source Code Pro"/>
              <a:cs typeface="Source Code Pro"/>
              <a:sym typeface="Source Code Pro"/>
            </a:endParaRPr>
          </a:p>
          <a:p>
            <a:pPr indent="0" lvl="0" marL="0" rtl="0" algn="l">
              <a:lnSpc>
                <a:spcPct val="115000"/>
              </a:lnSpc>
              <a:spcBef>
                <a:spcPts val="0"/>
              </a:spcBef>
              <a:spcAft>
                <a:spcPts val="0"/>
              </a:spcAft>
              <a:buNone/>
            </a:pPr>
            <a:r>
              <a:t/>
            </a:r>
            <a:endParaRPr sz="1200">
              <a:latin typeface="Source Code Pro"/>
              <a:ea typeface="Source Code Pro"/>
              <a:cs typeface="Source Code Pro"/>
              <a:sym typeface="Source Code Pr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6"/>
          <p:cNvSpPr txBox="1"/>
          <p:nvPr>
            <p:ph idx="4294967295" type="body"/>
          </p:nvPr>
        </p:nvSpPr>
        <p:spPr>
          <a:xfrm>
            <a:off x="1382375" y="1419050"/>
            <a:ext cx="6462600" cy="3099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200">
                <a:solidFill>
                  <a:srgbClr val="1F2328"/>
                </a:solidFill>
              </a:rPr>
              <a:t>(Uber vs Lyft Cab Prices)[</a:t>
            </a:r>
            <a:r>
              <a:rPr lang="en" sz="1200">
                <a:solidFill>
                  <a:schemeClr val="hlink"/>
                </a:solidFill>
                <a:uFill>
                  <a:noFill/>
                </a:uFill>
                <a:hlinkClick r:id="rId3"/>
              </a:rPr>
              <a:t>https://www.kaggle.com/datasets/ravi72munde/uber-lyft-cab-prices</a:t>
            </a:r>
            <a:r>
              <a:rPr lang="en" sz="1200">
                <a:solidFill>
                  <a:srgbClr val="1F2328"/>
                </a:solidFill>
              </a:rPr>
              <a:t>] contains two csv files,</a:t>
            </a:r>
            <a:endParaRPr sz="1200">
              <a:solidFill>
                <a:srgbClr val="1F2328"/>
              </a:solidFill>
            </a:endParaRPr>
          </a:p>
          <a:p>
            <a:pPr indent="-304800" lvl="0" marL="457200" rtl="0" algn="l">
              <a:spcBef>
                <a:spcPts val="1200"/>
              </a:spcBef>
              <a:spcAft>
                <a:spcPts val="0"/>
              </a:spcAft>
              <a:buClr>
                <a:srgbClr val="1F2328"/>
              </a:buClr>
              <a:buSzPts val="1200"/>
              <a:buChar char="●"/>
            </a:pPr>
            <a:r>
              <a:rPr lang="en" sz="1200">
                <a:solidFill>
                  <a:srgbClr val="1F2328"/>
                </a:solidFill>
              </a:rPr>
              <a:t>cab-rides.csv</a:t>
            </a:r>
            <a:endParaRPr sz="1200">
              <a:solidFill>
                <a:srgbClr val="1F2328"/>
              </a:solidFill>
            </a:endParaRPr>
          </a:p>
          <a:p>
            <a:pPr indent="-304800" lvl="0" marL="457200" rtl="0" algn="l">
              <a:spcBef>
                <a:spcPts val="0"/>
              </a:spcBef>
              <a:spcAft>
                <a:spcPts val="0"/>
              </a:spcAft>
              <a:buClr>
                <a:srgbClr val="1F2328"/>
              </a:buClr>
              <a:buSzPts val="1200"/>
              <a:buChar char="●"/>
            </a:pPr>
            <a:r>
              <a:rPr lang="en" sz="1200">
                <a:solidFill>
                  <a:srgbClr val="1F2328"/>
                </a:solidFill>
              </a:rPr>
              <a:t>Weather.csv</a:t>
            </a:r>
            <a:endParaRPr sz="1200">
              <a:solidFill>
                <a:srgbClr val="1F2328"/>
              </a:solidFill>
            </a:endParaRPr>
          </a:p>
          <a:p>
            <a:pPr indent="-304800" lvl="0" marL="457200" rtl="0" algn="l">
              <a:spcBef>
                <a:spcPts val="0"/>
              </a:spcBef>
              <a:spcAft>
                <a:spcPts val="0"/>
              </a:spcAft>
              <a:buClr>
                <a:srgbClr val="1F2328"/>
              </a:buClr>
              <a:buSzPts val="1200"/>
              <a:buChar char="●"/>
            </a:pPr>
            <a:r>
              <a:rPr lang="en" sz="1200">
                <a:solidFill>
                  <a:srgbClr val="1F2328"/>
                </a:solidFill>
              </a:rPr>
              <a:t>Title image : </a:t>
            </a:r>
            <a:r>
              <a:rPr lang="en" sz="1200" u="sng">
                <a:solidFill>
                  <a:schemeClr val="hlink"/>
                </a:solidFill>
                <a:hlinkClick r:id="rId4"/>
              </a:rPr>
              <a:t>https://blog.shift.com/best-cars-uber-lyft/</a:t>
            </a:r>
            <a:endParaRPr sz="1200">
              <a:solidFill>
                <a:srgbClr val="1F2328"/>
              </a:solidFill>
            </a:endParaRPr>
          </a:p>
          <a:p>
            <a:pPr indent="0" lvl="0" marL="457200" rtl="0" algn="l">
              <a:spcBef>
                <a:spcPts val="1200"/>
              </a:spcBef>
              <a:spcAft>
                <a:spcPts val="1200"/>
              </a:spcAft>
              <a:buNone/>
            </a:pPr>
            <a:r>
              <a:t/>
            </a:r>
            <a:endParaRPr sz="1200">
              <a:solidFill>
                <a:srgbClr val="1F2328"/>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7"/>
          <p:cNvSpPr txBox="1"/>
          <p:nvPr/>
        </p:nvSpPr>
        <p:spPr>
          <a:xfrm>
            <a:off x="2093200" y="2093200"/>
            <a:ext cx="5130600" cy="97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Code Pro"/>
                <a:ea typeface="Source Code Pro"/>
                <a:cs typeface="Source Code Pro"/>
                <a:sym typeface="Source Code Pro"/>
              </a:rPr>
              <a:t>/// divider - RIDE TYPE stories below ///</a:t>
            </a:r>
            <a:endParaRPr>
              <a:latin typeface="Source Code Pro"/>
              <a:ea typeface="Source Code Pro"/>
              <a:cs typeface="Source Code Pro"/>
              <a:sym typeface="Source Code Pr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8"/>
          <p:cNvSpPr txBox="1"/>
          <p:nvPr/>
        </p:nvSpPr>
        <p:spPr>
          <a:xfrm>
            <a:off x="282575" y="3105275"/>
            <a:ext cx="30000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rPr>
              <a:t>RIDE TYPE COUNTS OVERALL</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rPr lang="en" sz="600">
                <a:solidFill>
                  <a:schemeClr val="dk1"/>
                </a:solidFill>
              </a:rPr>
              <a:t>1 - RIDE_TYPE NAME (UberXL): 20197</a:t>
            </a:r>
            <a:endParaRPr sz="600">
              <a:solidFill>
                <a:schemeClr val="dk1"/>
              </a:solidFill>
            </a:endParaRPr>
          </a:p>
          <a:p>
            <a:pPr indent="0" lvl="0" marL="0" rtl="0" algn="l">
              <a:spcBef>
                <a:spcPts val="0"/>
              </a:spcBef>
              <a:spcAft>
                <a:spcPts val="0"/>
              </a:spcAft>
              <a:buNone/>
            </a:pPr>
            <a:r>
              <a:rPr lang="en" sz="600">
                <a:solidFill>
                  <a:schemeClr val="dk1"/>
                </a:solidFill>
              </a:rPr>
              <a:t>2 - RIDE_TYPE NAME (Black): 20125</a:t>
            </a:r>
            <a:endParaRPr sz="600">
              <a:solidFill>
                <a:schemeClr val="dk1"/>
              </a:solidFill>
            </a:endParaRPr>
          </a:p>
          <a:p>
            <a:pPr indent="0" lvl="0" marL="0" rtl="0" algn="l">
              <a:spcBef>
                <a:spcPts val="0"/>
              </a:spcBef>
              <a:spcAft>
                <a:spcPts val="0"/>
              </a:spcAft>
              <a:buNone/>
            </a:pPr>
            <a:r>
              <a:rPr lang="en" sz="600">
                <a:solidFill>
                  <a:schemeClr val="dk1"/>
                </a:solidFill>
              </a:rPr>
              <a:t>3 - RIDE_TYPE NAME (Black SUV): 20109</a:t>
            </a:r>
            <a:endParaRPr sz="600">
              <a:solidFill>
                <a:schemeClr val="dk1"/>
              </a:solidFill>
            </a:endParaRPr>
          </a:p>
          <a:p>
            <a:pPr indent="0" lvl="0" marL="0" rtl="0" algn="l">
              <a:spcBef>
                <a:spcPts val="0"/>
              </a:spcBef>
              <a:spcAft>
                <a:spcPts val="0"/>
              </a:spcAft>
              <a:buNone/>
            </a:pPr>
            <a:r>
              <a:rPr lang="en" sz="600">
                <a:solidFill>
                  <a:schemeClr val="dk1"/>
                </a:solidFill>
              </a:rPr>
              <a:t>4 - RIDE_TYPE NAME (Taxi): 20098</a:t>
            </a:r>
            <a:endParaRPr sz="600">
              <a:solidFill>
                <a:schemeClr val="dk1"/>
              </a:solidFill>
            </a:endParaRPr>
          </a:p>
          <a:p>
            <a:pPr indent="0" lvl="0" marL="0" rtl="0" algn="l">
              <a:spcBef>
                <a:spcPts val="0"/>
              </a:spcBef>
              <a:spcAft>
                <a:spcPts val="0"/>
              </a:spcAft>
              <a:buNone/>
            </a:pPr>
            <a:r>
              <a:rPr lang="en" sz="600">
                <a:solidFill>
                  <a:schemeClr val="dk1"/>
                </a:solidFill>
              </a:rPr>
              <a:t>5 - RIDE_TYPE NAME (UberX): 19994</a:t>
            </a:r>
            <a:endParaRPr sz="600">
              <a:solidFill>
                <a:schemeClr val="dk1"/>
              </a:solidFill>
            </a:endParaRPr>
          </a:p>
          <a:p>
            <a:pPr indent="0" lvl="0" marL="0" rtl="0" algn="l">
              <a:spcBef>
                <a:spcPts val="0"/>
              </a:spcBef>
              <a:spcAft>
                <a:spcPts val="0"/>
              </a:spcAft>
              <a:buNone/>
            </a:pPr>
            <a:r>
              <a:rPr lang="en" sz="600">
                <a:solidFill>
                  <a:schemeClr val="dk1"/>
                </a:solidFill>
              </a:rPr>
              <a:t>6 - RIDE_TYPE NAME (WAV): 19980</a:t>
            </a:r>
            <a:endParaRPr sz="600">
              <a:solidFill>
                <a:schemeClr val="dk1"/>
              </a:solidFill>
            </a:endParaRPr>
          </a:p>
          <a:p>
            <a:pPr indent="0" lvl="0" marL="0" rtl="0" algn="l">
              <a:spcBef>
                <a:spcPts val="0"/>
              </a:spcBef>
              <a:spcAft>
                <a:spcPts val="0"/>
              </a:spcAft>
              <a:buNone/>
            </a:pPr>
            <a:r>
              <a:rPr lang="en" sz="600">
                <a:solidFill>
                  <a:schemeClr val="dk1"/>
                </a:solidFill>
              </a:rPr>
              <a:t>7 - RIDE_TYPE NAME (UberPool): 19963</a:t>
            </a:r>
            <a:endParaRPr sz="600">
              <a:solidFill>
                <a:schemeClr val="dk1"/>
              </a:solidFill>
            </a:endParaRPr>
          </a:p>
          <a:p>
            <a:pPr indent="0" lvl="0" marL="0" rtl="0" algn="l">
              <a:spcBef>
                <a:spcPts val="0"/>
              </a:spcBef>
              <a:spcAft>
                <a:spcPts val="0"/>
              </a:spcAft>
              <a:buNone/>
            </a:pPr>
            <a:r>
              <a:rPr lang="en" sz="600">
                <a:solidFill>
                  <a:schemeClr val="dk1"/>
                </a:solidFill>
              </a:rPr>
              <a:t>8 - RIDE_TYPE NAME (Lyft XL): 18644</a:t>
            </a:r>
            <a:endParaRPr sz="600">
              <a:solidFill>
                <a:schemeClr val="dk1"/>
              </a:solidFill>
            </a:endParaRPr>
          </a:p>
          <a:p>
            <a:pPr indent="0" lvl="0" marL="0" rtl="0" algn="l">
              <a:spcBef>
                <a:spcPts val="0"/>
              </a:spcBef>
              <a:spcAft>
                <a:spcPts val="0"/>
              </a:spcAft>
              <a:buNone/>
            </a:pPr>
            <a:r>
              <a:rPr lang="en" sz="600">
                <a:solidFill>
                  <a:schemeClr val="dk1"/>
                </a:solidFill>
              </a:rPr>
              <a:t>9 - RIDE_TYPE NAME (Lux): 18586</a:t>
            </a:r>
            <a:endParaRPr sz="600">
              <a:solidFill>
                <a:schemeClr val="dk1"/>
              </a:solidFill>
            </a:endParaRPr>
          </a:p>
          <a:p>
            <a:pPr indent="0" lvl="0" marL="0" rtl="0" algn="l">
              <a:spcBef>
                <a:spcPts val="0"/>
              </a:spcBef>
              <a:spcAft>
                <a:spcPts val="0"/>
              </a:spcAft>
              <a:buNone/>
            </a:pPr>
            <a:r>
              <a:rPr lang="en" sz="600">
                <a:solidFill>
                  <a:schemeClr val="dk1"/>
                </a:solidFill>
                <a:highlight>
                  <a:srgbClr val="FFFF00"/>
                </a:highlight>
              </a:rPr>
              <a:t>10 - RIDE_TYPE NAME (Lux Black XL): 18579</a:t>
            </a:r>
            <a:endParaRPr sz="600">
              <a:solidFill>
                <a:schemeClr val="dk1"/>
              </a:solidFill>
              <a:highlight>
                <a:srgbClr val="FFFF00"/>
              </a:highlight>
            </a:endParaRPr>
          </a:p>
          <a:p>
            <a:pPr indent="0" lvl="0" marL="0" rtl="0" algn="l">
              <a:spcBef>
                <a:spcPts val="0"/>
              </a:spcBef>
              <a:spcAft>
                <a:spcPts val="0"/>
              </a:spcAft>
              <a:buNone/>
            </a:pPr>
            <a:r>
              <a:rPr lang="en" sz="600">
                <a:solidFill>
                  <a:schemeClr val="dk1"/>
                </a:solidFill>
              </a:rPr>
              <a:t>11 - RIDE_TYPE NAME (Shared): 18560</a:t>
            </a:r>
            <a:endParaRPr sz="600">
              <a:solidFill>
                <a:schemeClr val="dk1"/>
              </a:solidFill>
            </a:endParaRPr>
          </a:p>
          <a:p>
            <a:pPr indent="0" lvl="0" marL="0" rtl="0" algn="l">
              <a:spcBef>
                <a:spcPts val="0"/>
              </a:spcBef>
              <a:spcAft>
                <a:spcPts val="0"/>
              </a:spcAft>
              <a:buNone/>
            </a:pPr>
            <a:r>
              <a:rPr lang="en" sz="600">
                <a:solidFill>
                  <a:schemeClr val="dk1"/>
                </a:solidFill>
              </a:rPr>
              <a:t>12 - RIDE_TYPE NAME (Lyft): 18534</a:t>
            </a:r>
            <a:endParaRPr sz="600">
              <a:solidFill>
                <a:schemeClr val="dk1"/>
              </a:solidFill>
            </a:endParaRPr>
          </a:p>
          <a:p>
            <a:pPr indent="0" lvl="0" marL="0" rtl="0" algn="l">
              <a:spcBef>
                <a:spcPts val="0"/>
              </a:spcBef>
              <a:spcAft>
                <a:spcPts val="0"/>
              </a:spcAft>
              <a:buNone/>
            </a:pPr>
            <a:r>
              <a:rPr lang="en" sz="600">
                <a:solidFill>
                  <a:schemeClr val="dk1"/>
                </a:solidFill>
              </a:rPr>
              <a:t>13 - RIDE_TYPE NAME (Lux Black): 18458</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t/>
            </a:r>
            <a:endParaRPr sz="600">
              <a:solidFill>
                <a:schemeClr val="dk1"/>
              </a:solidFill>
            </a:endParaRPr>
          </a:p>
        </p:txBody>
      </p:sp>
      <p:sp>
        <p:nvSpPr>
          <p:cNvPr id="373" name="Google Shape;373;p48"/>
          <p:cNvSpPr txBox="1"/>
          <p:nvPr/>
        </p:nvSpPr>
        <p:spPr>
          <a:xfrm>
            <a:off x="3020650" y="3059075"/>
            <a:ext cx="30000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rPr>
              <a:t>TOTAL REVENUE </a:t>
            </a:r>
            <a:br>
              <a:rPr lang="en" sz="600">
                <a:solidFill>
                  <a:schemeClr val="dk1"/>
                </a:solidFill>
              </a:rPr>
            </a:br>
            <a:r>
              <a:rPr lang="en" sz="600">
                <a:solidFill>
                  <a:schemeClr val="dk1"/>
                </a:solidFill>
              </a:rPr>
              <a:t>by RIDE TYPE</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rPr lang="en" sz="600">
                <a:solidFill>
                  <a:schemeClr val="dk1"/>
                </a:solidFill>
              </a:rPr>
              <a:t>1- Black SUV: $607,876.50 </a:t>
            </a:r>
            <a:endParaRPr sz="600">
              <a:solidFill>
                <a:schemeClr val="dk1"/>
              </a:solidFill>
            </a:endParaRPr>
          </a:p>
          <a:p>
            <a:pPr indent="0" lvl="0" marL="0" rtl="0" algn="l">
              <a:spcBef>
                <a:spcPts val="0"/>
              </a:spcBef>
              <a:spcAft>
                <a:spcPts val="0"/>
              </a:spcAft>
              <a:buNone/>
            </a:pPr>
            <a:r>
              <a:rPr lang="en" sz="600">
                <a:solidFill>
                  <a:schemeClr val="dk1"/>
                </a:solidFill>
                <a:highlight>
                  <a:srgbClr val="FFFF00"/>
                </a:highlight>
              </a:rPr>
              <a:t>2- Lux Black XL: $600,229.50 </a:t>
            </a:r>
            <a:endParaRPr sz="600">
              <a:solidFill>
                <a:schemeClr val="dk1"/>
              </a:solidFill>
              <a:highlight>
                <a:srgbClr val="FFFF00"/>
              </a:highlight>
            </a:endParaRPr>
          </a:p>
          <a:p>
            <a:pPr indent="0" lvl="0" marL="0" rtl="0" algn="l">
              <a:spcBef>
                <a:spcPts val="0"/>
              </a:spcBef>
              <a:spcAft>
                <a:spcPts val="0"/>
              </a:spcAft>
              <a:buNone/>
            </a:pPr>
            <a:r>
              <a:rPr lang="en" sz="600">
                <a:solidFill>
                  <a:schemeClr val="dk1"/>
                </a:solidFill>
              </a:rPr>
              <a:t>3- Lux Black: $424,461.20 </a:t>
            </a:r>
            <a:endParaRPr sz="600">
              <a:solidFill>
                <a:schemeClr val="dk1"/>
              </a:solidFill>
            </a:endParaRPr>
          </a:p>
          <a:p>
            <a:pPr indent="0" lvl="0" marL="0" rtl="0" algn="l">
              <a:spcBef>
                <a:spcPts val="0"/>
              </a:spcBef>
              <a:spcAft>
                <a:spcPts val="0"/>
              </a:spcAft>
              <a:buNone/>
            </a:pPr>
            <a:r>
              <a:rPr lang="en" sz="600">
                <a:solidFill>
                  <a:schemeClr val="dk1"/>
                </a:solidFill>
              </a:rPr>
              <a:t>4- Black: $412,885.00 </a:t>
            </a:r>
            <a:endParaRPr sz="600">
              <a:solidFill>
                <a:schemeClr val="dk1"/>
              </a:solidFill>
            </a:endParaRPr>
          </a:p>
          <a:p>
            <a:pPr indent="0" lvl="0" marL="0" rtl="0" algn="l">
              <a:spcBef>
                <a:spcPts val="0"/>
              </a:spcBef>
              <a:spcAft>
                <a:spcPts val="0"/>
              </a:spcAft>
              <a:buNone/>
            </a:pPr>
            <a:r>
              <a:rPr lang="en" sz="600">
                <a:solidFill>
                  <a:schemeClr val="dk1"/>
                </a:solidFill>
              </a:rPr>
              <a:t>5- Lux: $330,299.00 </a:t>
            </a:r>
            <a:endParaRPr sz="600">
              <a:solidFill>
                <a:schemeClr val="dk1"/>
              </a:solidFill>
            </a:endParaRPr>
          </a:p>
          <a:p>
            <a:pPr indent="0" lvl="0" marL="0" rtl="0" algn="l">
              <a:spcBef>
                <a:spcPts val="0"/>
              </a:spcBef>
              <a:spcAft>
                <a:spcPts val="0"/>
              </a:spcAft>
              <a:buNone/>
            </a:pPr>
            <a:r>
              <a:rPr lang="en" sz="600">
                <a:solidFill>
                  <a:schemeClr val="dk1"/>
                </a:solidFill>
              </a:rPr>
              <a:t>6- UberXL: $316,497.50 </a:t>
            </a:r>
            <a:endParaRPr sz="600">
              <a:solidFill>
                <a:schemeClr val="dk1"/>
              </a:solidFill>
            </a:endParaRPr>
          </a:p>
          <a:p>
            <a:pPr indent="0" lvl="0" marL="0" rtl="0" algn="l">
              <a:spcBef>
                <a:spcPts val="0"/>
              </a:spcBef>
              <a:spcAft>
                <a:spcPts val="0"/>
              </a:spcAft>
              <a:buNone/>
            </a:pPr>
            <a:r>
              <a:rPr lang="en" sz="600">
                <a:solidFill>
                  <a:schemeClr val="dk1"/>
                </a:solidFill>
              </a:rPr>
              <a:t>7- Lyft XL: $285,467.10 </a:t>
            </a:r>
            <a:endParaRPr sz="600">
              <a:solidFill>
                <a:schemeClr val="dk1"/>
              </a:solidFill>
            </a:endParaRPr>
          </a:p>
          <a:p>
            <a:pPr indent="0" lvl="0" marL="0" rtl="0" algn="l">
              <a:spcBef>
                <a:spcPts val="0"/>
              </a:spcBef>
              <a:spcAft>
                <a:spcPts val="0"/>
              </a:spcAft>
              <a:buNone/>
            </a:pPr>
            <a:r>
              <a:rPr lang="en" sz="600">
                <a:solidFill>
                  <a:schemeClr val="dk1"/>
                </a:solidFill>
              </a:rPr>
              <a:t>8- WAV: $195,575.00 </a:t>
            </a:r>
            <a:endParaRPr sz="600">
              <a:solidFill>
                <a:schemeClr val="dk1"/>
              </a:solidFill>
            </a:endParaRPr>
          </a:p>
          <a:p>
            <a:pPr indent="0" lvl="0" marL="0" rtl="0" algn="l">
              <a:spcBef>
                <a:spcPts val="0"/>
              </a:spcBef>
              <a:spcAft>
                <a:spcPts val="0"/>
              </a:spcAft>
              <a:buNone/>
            </a:pPr>
            <a:r>
              <a:rPr lang="en" sz="600">
                <a:solidFill>
                  <a:schemeClr val="dk1"/>
                </a:solidFill>
              </a:rPr>
              <a:t>9- UberX: $195,537.00 </a:t>
            </a:r>
            <a:endParaRPr sz="600">
              <a:solidFill>
                <a:schemeClr val="dk1"/>
              </a:solidFill>
            </a:endParaRPr>
          </a:p>
          <a:p>
            <a:pPr indent="0" lvl="0" marL="0" rtl="0" algn="l">
              <a:spcBef>
                <a:spcPts val="0"/>
              </a:spcBef>
              <a:spcAft>
                <a:spcPts val="0"/>
              </a:spcAft>
              <a:buNone/>
            </a:pPr>
            <a:r>
              <a:rPr lang="en" sz="600">
                <a:solidFill>
                  <a:schemeClr val="dk1"/>
                </a:solidFill>
              </a:rPr>
              <a:t>10- Lyft: $178,235.35 </a:t>
            </a:r>
            <a:endParaRPr sz="600">
              <a:solidFill>
                <a:schemeClr val="dk1"/>
              </a:solidFill>
            </a:endParaRPr>
          </a:p>
          <a:p>
            <a:pPr indent="0" lvl="0" marL="0" rtl="0" algn="l">
              <a:spcBef>
                <a:spcPts val="0"/>
              </a:spcBef>
              <a:spcAft>
                <a:spcPts val="0"/>
              </a:spcAft>
              <a:buNone/>
            </a:pPr>
            <a:r>
              <a:rPr lang="en" sz="600">
                <a:solidFill>
                  <a:schemeClr val="dk1"/>
                </a:solidFill>
              </a:rPr>
              <a:t>11- UberPool: $174,393.00 </a:t>
            </a:r>
            <a:endParaRPr sz="600">
              <a:solidFill>
                <a:schemeClr val="dk1"/>
              </a:solidFill>
            </a:endParaRPr>
          </a:p>
          <a:p>
            <a:pPr indent="0" lvl="0" marL="0" rtl="0" algn="l">
              <a:spcBef>
                <a:spcPts val="0"/>
              </a:spcBef>
              <a:spcAft>
                <a:spcPts val="0"/>
              </a:spcAft>
              <a:buNone/>
            </a:pPr>
            <a:r>
              <a:rPr lang="en" sz="600">
                <a:solidFill>
                  <a:schemeClr val="dk1"/>
                </a:solidFill>
              </a:rPr>
              <a:t>12- Shared: $111,763.00 </a:t>
            </a:r>
            <a:endParaRPr sz="600">
              <a:solidFill>
                <a:schemeClr val="dk1"/>
              </a:solidFill>
            </a:endParaRPr>
          </a:p>
          <a:p>
            <a:pPr indent="0" lvl="0" marL="0" rtl="0" algn="l">
              <a:spcBef>
                <a:spcPts val="0"/>
              </a:spcBef>
              <a:spcAft>
                <a:spcPts val="0"/>
              </a:spcAft>
              <a:buNone/>
            </a:pPr>
            <a:r>
              <a:rPr lang="en" sz="600">
                <a:solidFill>
                  <a:schemeClr val="dk1"/>
                </a:solidFill>
              </a:rPr>
              <a:t>13- Taxi: $0.00</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t/>
            </a:r>
            <a:endParaRPr sz="600">
              <a:solidFill>
                <a:schemeClr val="dk1"/>
              </a:solidFill>
            </a:endParaRPr>
          </a:p>
        </p:txBody>
      </p:sp>
      <p:sp>
        <p:nvSpPr>
          <p:cNvPr id="374" name="Google Shape;374;p48"/>
          <p:cNvSpPr txBox="1"/>
          <p:nvPr/>
        </p:nvSpPr>
        <p:spPr>
          <a:xfrm>
            <a:off x="5715550" y="3059075"/>
            <a:ext cx="30000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rPr>
              <a:t>MEAN REVENUE by RIDE TYPE DISTANCE</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rPr lang="en" sz="600">
                <a:solidFill>
                  <a:schemeClr val="dk1"/>
                </a:solidFill>
                <a:highlight>
                  <a:srgbClr val="FFFF00"/>
                </a:highlight>
              </a:rPr>
              <a:t>1- Lux Black XL: $14.82 / mile</a:t>
            </a:r>
            <a:endParaRPr sz="600">
              <a:solidFill>
                <a:schemeClr val="dk1"/>
              </a:solidFill>
              <a:highlight>
                <a:srgbClr val="FFFF00"/>
              </a:highlight>
            </a:endParaRPr>
          </a:p>
          <a:p>
            <a:pPr indent="0" lvl="0" marL="0" rtl="0" algn="l">
              <a:spcBef>
                <a:spcPts val="0"/>
              </a:spcBef>
              <a:spcAft>
                <a:spcPts val="0"/>
              </a:spcAft>
              <a:buNone/>
            </a:pPr>
            <a:r>
              <a:rPr lang="en" sz="600">
                <a:solidFill>
                  <a:schemeClr val="dk1"/>
                </a:solidFill>
              </a:rPr>
              <a:t>2- Black SUV: $13.89 / mile</a:t>
            </a:r>
            <a:endParaRPr sz="600">
              <a:solidFill>
                <a:schemeClr val="dk1"/>
              </a:solidFill>
            </a:endParaRPr>
          </a:p>
          <a:p>
            <a:pPr indent="0" lvl="0" marL="0" rtl="0" algn="l">
              <a:spcBef>
                <a:spcPts val="0"/>
              </a:spcBef>
              <a:spcAft>
                <a:spcPts val="0"/>
              </a:spcAft>
              <a:buNone/>
            </a:pPr>
            <a:r>
              <a:rPr lang="en" sz="600">
                <a:solidFill>
                  <a:schemeClr val="dk1"/>
                </a:solidFill>
              </a:rPr>
              <a:t>3- Lux Black: $10.57 / mile</a:t>
            </a:r>
            <a:endParaRPr sz="600">
              <a:solidFill>
                <a:schemeClr val="dk1"/>
              </a:solidFill>
            </a:endParaRPr>
          </a:p>
          <a:p>
            <a:pPr indent="0" lvl="0" marL="0" rtl="0" algn="l">
              <a:spcBef>
                <a:spcPts val="0"/>
              </a:spcBef>
              <a:spcAft>
                <a:spcPts val="0"/>
              </a:spcAft>
              <a:buNone/>
            </a:pPr>
            <a:r>
              <a:rPr lang="en" sz="600">
                <a:solidFill>
                  <a:schemeClr val="dk1"/>
                </a:solidFill>
              </a:rPr>
              <a:t>4- Black: $9.37 / mile</a:t>
            </a:r>
            <a:endParaRPr sz="600">
              <a:solidFill>
                <a:schemeClr val="dk1"/>
              </a:solidFill>
            </a:endParaRPr>
          </a:p>
          <a:p>
            <a:pPr indent="0" lvl="0" marL="0" rtl="0" algn="l">
              <a:spcBef>
                <a:spcPts val="0"/>
              </a:spcBef>
              <a:spcAft>
                <a:spcPts val="0"/>
              </a:spcAft>
              <a:buNone/>
            </a:pPr>
            <a:r>
              <a:rPr lang="en" sz="600">
                <a:solidFill>
                  <a:schemeClr val="dk1"/>
                </a:solidFill>
              </a:rPr>
              <a:t>5- Lux: $8.14 / mile</a:t>
            </a:r>
            <a:endParaRPr sz="600">
              <a:solidFill>
                <a:schemeClr val="dk1"/>
              </a:solidFill>
            </a:endParaRPr>
          </a:p>
          <a:p>
            <a:pPr indent="0" lvl="0" marL="0" rtl="0" algn="l">
              <a:spcBef>
                <a:spcPts val="0"/>
              </a:spcBef>
              <a:spcAft>
                <a:spcPts val="0"/>
              </a:spcAft>
              <a:buNone/>
            </a:pPr>
            <a:r>
              <a:rPr lang="en" sz="600">
                <a:solidFill>
                  <a:schemeClr val="dk1"/>
                </a:solidFill>
              </a:rPr>
              <a:t>6- UberXL: $7.16 / mile</a:t>
            </a:r>
            <a:endParaRPr sz="600">
              <a:solidFill>
                <a:schemeClr val="dk1"/>
              </a:solidFill>
            </a:endParaRPr>
          </a:p>
          <a:p>
            <a:pPr indent="0" lvl="0" marL="0" rtl="0" algn="l">
              <a:spcBef>
                <a:spcPts val="0"/>
              </a:spcBef>
              <a:spcAft>
                <a:spcPts val="0"/>
              </a:spcAft>
              <a:buNone/>
            </a:pPr>
            <a:r>
              <a:rPr lang="en" sz="600">
                <a:solidFill>
                  <a:schemeClr val="dk1"/>
                </a:solidFill>
              </a:rPr>
              <a:t>7- Lyft XL: $7.01 / mile</a:t>
            </a:r>
            <a:endParaRPr sz="600">
              <a:solidFill>
                <a:schemeClr val="dk1"/>
              </a:solidFill>
            </a:endParaRPr>
          </a:p>
          <a:p>
            <a:pPr indent="0" lvl="0" marL="0" rtl="0" algn="l">
              <a:spcBef>
                <a:spcPts val="0"/>
              </a:spcBef>
              <a:spcAft>
                <a:spcPts val="0"/>
              </a:spcAft>
              <a:buNone/>
            </a:pPr>
            <a:r>
              <a:rPr lang="en" sz="600">
                <a:solidFill>
                  <a:schemeClr val="dk1"/>
                </a:solidFill>
              </a:rPr>
              <a:t>8- WAV: $4.45 / mile</a:t>
            </a:r>
            <a:endParaRPr sz="600">
              <a:solidFill>
                <a:schemeClr val="dk1"/>
              </a:solidFill>
            </a:endParaRPr>
          </a:p>
          <a:p>
            <a:pPr indent="0" lvl="0" marL="0" rtl="0" algn="l">
              <a:spcBef>
                <a:spcPts val="0"/>
              </a:spcBef>
              <a:spcAft>
                <a:spcPts val="0"/>
              </a:spcAft>
              <a:buNone/>
            </a:pPr>
            <a:r>
              <a:rPr lang="en" sz="600">
                <a:solidFill>
                  <a:schemeClr val="dk1"/>
                </a:solidFill>
              </a:rPr>
              <a:t>9- UberX: $4.48 / mile</a:t>
            </a:r>
            <a:endParaRPr sz="600">
              <a:solidFill>
                <a:schemeClr val="dk1"/>
              </a:solidFill>
            </a:endParaRPr>
          </a:p>
          <a:p>
            <a:pPr indent="0" lvl="0" marL="0" rtl="0" algn="l">
              <a:spcBef>
                <a:spcPts val="0"/>
              </a:spcBef>
              <a:spcAft>
                <a:spcPts val="0"/>
              </a:spcAft>
              <a:buNone/>
            </a:pPr>
            <a:r>
              <a:rPr lang="en" sz="600">
                <a:solidFill>
                  <a:schemeClr val="dk1"/>
                </a:solidFill>
              </a:rPr>
              <a:t>10- Lyft: $4.40 / mile</a:t>
            </a:r>
            <a:endParaRPr sz="600">
              <a:solidFill>
                <a:schemeClr val="dk1"/>
              </a:solidFill>
            </a:endParaRPr>
          </a:p>
          <a:p>
            <a:pPr indent="0" lvl="0" marL="0" rtl="0" algn="l">
              <a:spcBef>
                <a:spcPts val="0"/>
              </a:spcBef>
              <a:spcAft>
                <a:spcPts val="0"/>
              </a:spcAft>
              <a:buNone/>
            </a:pPr>
            <a:r>
              <a:rPr lang="en" sz="600">
                <a:solidFill>
                  <a:schemeClr val="dk1"/>
                </a:solidFill>
              </a:rPr>
              <a:t>11- UberPool: $4.01 / mile</a:t>
            </a:r>
            <a:endParaRPr sz="600">
              <a:solidFill>
                <a:schemeClr val="dk1"/>
              </a:solidFill>
            </a:endParaRPr>
          </a:p>
          <a:p>
            <a:pPr indent="0" lvl="0" marL="0" rtl="0" algn="l">
              <a:spcBef>
                <a:spcPts val="0"/>
              </a:spcBef>
              <a:spcAft>
                <a:spcPts val="0"/>
              </a:spcAft>
              <a:buNone/>
            </a:pPr>
            <a:r>
              <a:rPr lang="en" sz="600">
                <a:solidFill>
                  <a:schemeClr val="dk1"/>
                </a:solidFill>
              </a:rPr>
              <a:t>12- Shared: $2.76 / mile</a:t>
            </a:r>
            <a:endParaRPr sz="600">
              <a:solidFill>
                <a:schemeClr val="dk1"/>
              </a:solidFill>
            </a:endParaRPr>
          </a:p>
          <a:p>
            <a:pPr indent="0" lvl="0" marL="0" rtl="0" algn="l">
              <a:spcBef>
                <a:spcPts val="0"/>
              </a:spcBef>
              <a:spcAft>
                <a:spcPts val="0"/>
              </a:spcAft>
              <a:buNone/>
            </a:pPr>
            <a:r>
              <a:rPr lang="en" sz="600">
                <a:solidFill>
                  <a:schemeClr val="dk1"/>
                </a:solidFill>
              </a:rPr>
              <a:t>13- Taxi: $0.00 / mile</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t/>
            </a:r>
            <a:endParaRPr sz="600">
              <a:solidFill>
                <a:schemeClr val="dk1"/>
              </a:solidFill>
            </a:endParaRPr>
          </a:p>
        </p:txBody>
      </p:sp>
      <p:sp>
        <p:nvSpPr>
          <p:cNvPr id="375" name="Google Shape;375;p48"/>
          <p:cNvSpPr txBox="1"/>
          <p:nvPr/>
        </p:nvSpPr>
        <p:spPr>
          <a:xfrm>
            <a:off x="908150" y="15525"/>
            <a:ext cx="63489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dk1"/>
                </a:solidFill>
              </a:rPr>
              <a:t>The Story of: Lux Black XL </a:t>
            </a:r>
            <a:r>
              <a:rPr lang="en" sz="900">
                <a:solidFill>
                  <a:schemeClr val="dk1"/>
                </a:solidFill>
                <a:highlight>
                  <a:srgbClr val="FFFF00"/>
                </a:highlight>
              </a:rPr>
              <a:t>[ HIGHLIGHT - </a:t>
            </a:r>
            <a:r>
              <a:rPr lang="en" sz="900">
                <a:solidFill>
                  <a:schemeClr val="dk1"/>
                </a:solidFill>
                <a:highlight>
                  <a:schemeClr val="accent6"/>
                </a:highlight>
              </a:rPr>
              <a:t>1- Lux Black XL: $14.82 / mile ]</a:t>
            </a:r>
            <a:endParaRPr sz="900">
              <a:highlight>
                <a:schemeClr val="accent6"/>
              </a:highlight>
            </a:endParaRPr>
          </a:p>
        </p:txBody>
      </p:sp>
      <p:pic>
        <p:nvPicPr>
          <p:cNvPr id="376" name="Google Shape;376;p48"/>
          <p:cNvPicPr preferRelativeResize="0"/>
          <p:nvPr/>
        </p:nvPicPr>
        <p:blipFill>
          <a:blip r:embed="rId3">
            <a:alphaModFix/>
          </a:blip>
          <a:stretch>
            <a:fillRect/>
          </a:stretch>
        </p:blipFill>
        <p:spPr>
          <a:xfrm>
            <a:off x="111775" y="523200"/>
            <a:ext cx="2807664" cy="2166576"/>
          </a:xfrm>
          <a:prstGeom prst="rect">
            <a:avLst/>
          </a:prstGeom>
          <a:noFill/>
          <a:ln>
            <a:noFill/>
          </a:ln>
        </p:spPr>
      </p:pic>
      <p:pic>
        <p:nvPicPr>
          <p:cNvPr id="377" name="Google Shape;377;p48"/>
          <p:cNvPicPr preferRelativeResize="0"/>
          <p:nvPr/>
        </p:nvPicPr>
        <p:blipFill>
          <a:blip r:embed="rId4">
            <a:alphaModFix/>
          </a:blip>
          <a:stretch>
            <a:fillRect/>
          </a:stretch>
        </p:blipFill>
        <p:spPr>
          <a:xfrm>
            <a:off x="2868250" y="442825"/>
            <a:ext cx="2903625" cy="2251970"/>
          </a:xfrm>
          <a:prstGeom prst="rect">
            <a:avLst/>
          </a:prstGeom>
          <a:noFill/>
          <a:ln>
            <a:noFill/>
          </a:ln>
        </p:spPr>
      </p:pic>
      <p:pic>
        <p:nvPicPr>
          <p:cNvPr id="378" name="Google Shape;378;p48"/>
          <p:cNvPicPr preferRelativeResize="0"/>
          <p:nvPr/>
        </p:nvPicPr>
        <p:blipFill>
          <a:blip r:embed="rId5">
            <a:alphaModFix/>
          </a:blip>
          <a:stretch>
            <a:fillRect/>
          </a:stretch>
        </p:blipFill>
        <p:spPr>
          <a:xfrm>
            <a:off x="5760985" y="442825"/>
            <a:ext cx="3141716" cy="2616251"/>
          </a:xfrm>
          <a:prstGeom prst="rect">
            <a:avLst/>
          </a:prstGeom>
          <a:noFill/>
          <a:ln>
            <a:noFill/>
          </a:ln>
        </p:spPr>
      </p:pic>
      <p:sp>
        <p:nvSpPr>
          <p:cNvPr id="379" name="Google Shape;379;p48"/>
          <p:cNvSpPr/>
          <p:nvPr/>
        </p:nvSpPr>
        <p:spPr>
          <a:xfrm rot="10800000">
            <a:off x="1639350" y="4600775"/>
            <a:ext cx="4436400" cy="305400"/>
          </a:xfrm>
          <a:prstGeom prst="bentArrow">
            <a:avLst>
              <a:gd fmla="val 25000" name="adj1"/>
              <a:gd fmla="val 25000" name="adj2"/>
              <a:gd fmla="val 25000" name="adj3"/>
              <a:gd fmla="val 43750" name="adj4"/>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8"/>
          <p:cNvSpPr/>
          <p:nvPr/>
        </p:nvSpPr>
        <p:spPr>
          <a:xfrm>
            <a:off x="1993100" y="4677375"/>
            <a:ext cx="305400" cy="289200"/>
          </a:xfrm>
          <a:prstGeom prst="noSmoking">
            <a:avLst>
              <a:gd fmla="val 1875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p49"/>
          <p:cNvPicPr preferRelativeResize="0"/>
          <p:nvPr/>
        </p:nvPicPr>
        <p:blipFill>
          <a:blip r:embed="rId3">
            <a:alphaModFix/>
          </a:blip>
          <a:stretch>
            <a:fillRect/>
          </a:stretch>
        </p:blipFill>
        <p:spPr>
          <a:xfrm>
            <a:off x="168475" y="490250"/>
            <a:ext cx="2909439" cy="2291974"/>
          </a:xfrm>
          <a:prstGeom prst="rect">
            <a:avLst/>
          </a:prstGeom>
          <a:noFill/>
          <a:ln>
            <a:noFill/>
          </a:ln>
        </p:spPr>
      </p:pic>
      <p:pic>
        <p:nvPicPr>
          <p:cNvPr id="386" name="Google Shape;386;p49"/>
          <p:cNvPicPr preferRelativeResize="0"/>
          <p:nvPr/>
        </p:nvPicPr>
        <p:blipFill>
          <a:blip r:embed="rId4">
            <a:alphaModFix/>
          </a:blip>
          <a:stretch>
            <a:fillRect/>
          </a:stretch>
        </p:blipFill>
        <p:spPr>
          <a:xfrm>
            <a:off x="3013775" y="442001"/>
            <a:ext cx="3025874" cy="2340225"/>
          </a:xfrm>
          <a:prstGeom prst="rect">
            <a:avLst/>
          </a:prstGeom>
          <a:noFill/>
          <a:ln>
            <a:noFill/>
          </a:ln>
        </p:spPr>
      </p:pic>
      <p:sp>
        <p:nvSpPr>
          <p:cNvPr id="387" name="Google Shape;387;p49"/>
          <p:cNvSpPr txBox="1"/>
          <p:nvPr/>
        </p:nvSpPr>
        <p:spPr>
          <a:xfrm>
            <a:off x="1494825" y="0"/>
            <a:ext cx="59472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dk1"/>
                </a:solidFill>
              </a:rPr>
              <a:t>The Story of: BLACK SUV ( uber ) - </a:t>
            </a:r>
            <a:r>
              <a:rPr lang="en" sz="900">
                <a:solidFill>
                  <a:schemeClr val="dk1"/>
                </a:solidFill>
                <a:highlight>
                  <a:srgbClr val="FFFF00"/>
                </a:highlight>
              </a:rPr>
              <a:t>[ HIGHLIGHT - </a:t>
            </a:r>
            <a:r>
              <a:rPr lang="en" sz="900">
                <a:solidFill>
                  <a:schemeClr val="dk1"/>
                </a:solidFill>
                <a:highlight>
                  <a:schemeClr val="accent6"/>
                </a:highlight>
              </a:rPr>
              <a:t>2 - Black SUV: $13.89 / mile ]</a:t>
            </a:r>
            <a:endParaRPr>
              <a:solidFill>
                <a:schemeClr val="dk1"/>
              </a:solidFill>
            </a:endParaRPr>
          </a:p>
        </p:txBody>
      </p:sp>
      <p:sp>
        <p:nvSpPr>
          <p:cNvPr id="388" name="Google Shape;388;p49"/>
          <p:cNvSpPr txBox="1"/>
          <p:nvPr/>
        </p:nvSpPr>
        <p:spPr>
          <a:xfrm>
            <a:off x="282575" y="3105275"/>
            <a:ext cx="30000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rPr>
              <a:t>RIDE TYPE COUNTS OVERALL</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rPr lang="en" sz="600">
                <a:solidFill>
                  <a:schemeClr val="dk1"/>
                </a:solidFill>
              </a:rPr>
              <a:t>1 - RIDE_TYPE NAME (UberXL): 20197</a:t>
            </a:r>
            <a:endParaRPr sz="600">
              <a:solidFill>
                <a:schemeClr val="dk1"/>
              </a:solidFill>
            </a:endParaRPr>
          </a:p>
          <a:p>
            <a:pPr indent="0" lvl="0" marL="0" rtl="0" algn="l">
              <a:spcBef>
                <a:spcPts val="0"/>
              </a:spcBef>
              <a:spcAft>
                <a:spcPts val="0"/>
              </a:spcAft>
              <a:buNone/>
            </a:pPr>
            <a:r>
              <a:rPr lang="en" sz="600">
                <a:solidFill>
                  <a:schemeClr val="dk1"/>
                </a:solidFill>
              </a:rPr>
              <a:t>2 - RIDE_TYPE NAME (Black): 20125</a:t>
            </a:r>
            <a:endParaRPr sz="600">
              <a:solidFill>
                <a:schemeClr val="dk1"/>
              </a:solidFill>
            </a:endParaRPr>
          </a:p>
          <a:p>
            <a:pPr indent="0" lvl="0" marL="0" rtl="0" algn="l">
              <a:spcBef>
                <a:spcPts val="0"/>
              </a:spcBef>
              <a:spcAft>
                <a:spcPts val="0"/>
              </a:spcAft>
              <a:buNone/>
            </a:pPr>
            <a:r>
              <a:rPr lang="en" sz="600">
                <a:solidFill>
                  <a:schemeClr val="dk1"/>
                </a:solidFill>
                <a:highlight>
                  <a:srgbClr val="FFFF00"/>
                </a:highlight>
              </a:rPr>
              <a:t>3 - RIDE_TYPE NAME (Black SUV): 20109</a:t>
            </a:r>
            <a:endParaRPr sz="600">
              <a:solidFill>
                <a:schemeClr val="dk1"/>
              </a:solidFill>
              <a:highlight>
                <a:srgbClr val="FFFF00"/>
              </a:highlight>
            </a:endParaRPr>
          </a:p>
          <a:p>
            <a:pPr indent="0" lvl="0" marL="0" rtl="0" algn="l">
              <a:spcBef>
                <a:spcPts val="0"/>
              </a:spcBef>
              <a:spcAft>
                <a:spcPts val="0"/>
              </a:spcAft>
              <a:buNone/>
            </a:pPr>
            <a:r>
              <a:rPr lang="en" sz="600">
                <a:solidFill>
                  <a:schemeClr val="dk1"/>
                </a:solidFill>
              </a:rPr>
              <a:t>4 - RIDE_TYPE NAME (Taxi): 20098</a:t>
            </a:r>
            <a:endParaRPr sz="600">
              <a:solidFill>
                <a:schemeClr val="dk1"/>
              </a:solidFill>
            </a:endParaRPr>
          </a:p>
          <a:p>
            <a:pPr indent="0" lvl="0" marL="0" rtl="0" algn="l">
              <a:spcBef>
                <a:spcPts val="0"/>
              </a:spcBef>
              <a:spcAft>
                <a:spcPts val="0"/>
              </a:spcAft>
              <a:buNone/>
            </a:pPr>
            <a:r>
              <a:rPr lang="en" sz="600">
                <a:solidFill>
                  <a:schemeClr val="dk1"/>
                </a:solidFill>
              </a:rPr>
              <a:t>5 - RIDE_TYPE NAME (UberX): 19994</a:t>
            </a:r>
            <a:endParaRPr sz="600">
              <a:solidFill>
                <a:schemeClr val="dk1"/>
              </a:solidFill>
            </a:endParaRPr>
          </a:p>
          <a:p>
            <a:pPr indent="0" lvl="0" marL="0" rtl="0" algn="l">
              <a:spcBef>
                <a:spcPts val="0"/>
              </a:spcBef>
              <a:spcAft>
                <a:spcPts val="0"/>
              </a:spcAft>
              <a:buNone/>
            </a:pPr>
            <a:r>
              <a:rPr lang="en" sz="600">
                <a:solidFill>
                  <a:schemeClr val="dk1"/>
                </a:solidFill>
              </a:rPr>
              <a:t>6 - RIDE_TYPE NAME (WAV): 19980</a:t>
            </a:r>
            <a:endParaRPr sz="600">
              <a:solidFill>
                <a:schemeClr val="dk1"/>
              </a:solidFill>
            </a:endParaRPr>
          </a:p>
          <a:p>
            <a:pPr indent="0" lvl="0" marL="0" rtl="0" algn="l">
              <a:spcBef>
                <a:spcPts val="0"/>
              </a:spcBef>
              <a:spcAft>
                <a:spcPts val="0"/>
              </a:spcAft>
              <a:buNone/>
            </a:pPr>
            <a:r>
              <a:rPr lang="en" sz="600">
                <a:solidFill>
                  <a:schemeClr val="dk1"/>
                </a:solidFill>
              </a:rPr>
              <a:t>7 - RIDE_TYPE NAME (UberPool): 19963</a:t>
            </a:r>
            <a:endParaRPr sz="600">
              <a:solidFill>
                <a:schemeClr val="dk1"/>
              </a:solidFill>
            </a:endParaRPr>
          </a:p>
          <a:p>
            <a:pPr indent="0" lvl="0" marL="0" rtl="0" algn="l">
              <a:spcBef>
                <a:spcPts val="0"/>
              </a:spcBef>
              <a:spcAft>
                <a:spcPts val="0"/>
              </a:spcAft>
              <a:buNone/>
            </a:pPr>
            <a:r>
              <a:rPr lang="en" sz="600">
                <a:solidFill>
                  <a:schemeClr val="dk1"/>
                </a:solidFill>
              </a:rPr>
              <a:t>8 - RIDE_TYPE NAME (Lyft XL): 18644</a:t>
            </a:r>
            <a:endParaRPr sz="600">
              <a:solidFill>
                <a:schemeClr val="dk1"/>
              </a:solidFill>
            </a:endParaRPr>
          </a:p>
          <a:p>
            <a:pPr indent="0" lvl="0" marL="0" rtl="0" algn="l">
              <a:spcBef>
                <a:spcPts val="0"/>
              </a:spcBef>
              <a:spcAft>
                <a:spcPts val="0"/>
              </a:spcAft>
              <a:buNone/>
            </a:pPr>
            <a:r>
              <a:rPr lang="en" sz="600">
                <a:solidFill>
                  <a:schemeClr val="dk1"/>
                </a:solidFill>
              </a:rPr>
              <a:t>9 - RIDE_TYPE NAME (Lux): 18586</a:t>
            </a:r>
            <a:endParaRPr sz="600">
              <a:solidFill>
                <a:schemeClr val="dk1"/>
              </a:solidFill>
            </a:endParaRPr>
          </a:p>
          <a:p>
            <a:pPr indent="0" lvl="0" marL="0" rtl="0" algn="l">
              <a:spcBef>
                <a:spcPts val="0"/>
              </a:spcBef>
              <a:spcAft>
                <a:spcPts val="0"/>
              </a:spcAft>
              <a:buNone/>
            </a:pPr>
            <a:r>
              <a:rPr lang="en" sz="600">
                <a:solidFill>
                  <a:schemeClr val="dk1"/>
                </a:solidFill>
              </a:rPr>
              <a:t>10 - RIDE_TYPE NAME (Lux Black XL): 18579</a:t>
            </a:r>
            <a:endParaRPr sz="600">
              <a:solidFill>
                <a:schemeClr val="dk1"/>
              </a:solidFill>
            </a:endParaRPr>
          </a:p>
          <a:p>
            <a:pPr indent="0" lvl="0" marL="0" rtl="0" algn="l">
              <a:spcBef>
                <a:spcPts val="0"/>
              </a:spcBef>
              <a:spcAft>
                <a:spcPts val="0"/>
              </a:spcAft>
              <a:buNone/>
            </a:pPr>
            <a:r>
              <a:rPr lang="en" sz="600">
                <a:solidFill>
                  <a:schemeClr val="dk1"/>
                </a:solidFill>
              </a:rPr>
              <a:t>11 - RIDE_TYPE NAME (Shared): 18560</a:t>
            </a:r>
            <a:endParaRPr sz="600">
              <a:solidFill>
                <a:schemeClr val="dk1"/>
              </a:solidFill>
            </a:endParaRPr>
          </a:p>
          <a:p>
            <a:pPr indent="0" lvl="0" marL="0" rtl="0" algn="l">
              <a:spcBef>
                <a:spcPts val="0"/>
              </a:spcBef>
              <a:spcAft>
                <a:spcPts val="0"/>
              </a:spcAft>
              <a:buNone/>
            </a:pPr>
            <a:r>
              <a:rPr lang="en" sz="600">
                <a:solidFill>
                  <a:schemeClr val="dk1"/>
                </a:solidFill>
              </a:rPr>
              <a:t>12 - RIDE_TYPE NAME (Lyft): 18534</a:t>
            </a:r>
            <a:endParaRPr sz="600">
              <a:solidFill>
                <a:schemeClr val="dk1"/>
              </a:solidFill>
            </a:endParaRPr>
          </a:p>
          <a:p>
            <a:pPr indent="0" lvl="0" marL="0" rtl="0" algn="l">
              <a:spcBef>
                <a:spcPts val="0"/>
              </a:spcBef>
              <a:spcAft>
                <a:spcPts val="0"/>
              </a:spcAft>
              <a:buNone/>
            </a:pPr>
            <a:r>
              <a:rPr lang="en" sz="600">
                <a:solidFill>
                  <a:schemeClr val="dk1"/>
                </a:solidFill>
              </a:rPr>
              <a:t>13 - RIDE_TYPE NAME (Lux Black): 18458</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t/>
            </a:r>
            <a:endParaRPr sz="600">
              <a:solidFill>
                <a:schemeClr val="dk1"/>
              </a:solidFill>
            </a:endParaRPr>
          </a:p>
        </p:txBody>
      </p:sp>
      <p:sp>
        <p:nvSpPr>
          <p:cNvPr id="389" name="Google Shape;389;p49"/>
          <p:cNvSpPr txBox="1"/>
          <p:nvPr/>
        </p:nvSpPr>
        <p:spPr>
          <a:xfrm>
            <a:off x="3328550" y="3059075"/>
            <a:ext cx="30000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rPr>
              <a:t>TOTAL REVENUE </a:t>
            </a:r>
            <a:br>
              <a:rPr lang="en" sz="600">
                <a:solidFill>
                  <a:schemeClr val="dk1"/>
                </a:solidFill>
              </a:rPr>
            </a:br>
            <a:r>
              <a:rPr lang="en" sz="600">
                <a:solidFill>
                  <a:schemeClr val="dk1"/>
                </a:solidFill>
              </a:rPr>
              <a:t>by RIDE TYPE</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rPr lang="en" sz="600">
                <a:solidFill>
                  <a:schemeClr val="dk1"/>
                </a:solidFill>
                <a:highlight>
                  <a:srgbClr val="FFFF00"/>
                </a:highlight>
              </a:rPr>
              <a:t>1- Black SUV: $607,876.50 </a:t>
            </a:r>
            <a:endParaRPr sz="600">
              <a:solidFill>
                <a:schemeClr val="dk1"/>
              </a:solidFill>
              <a:highlight>
                <a:srgbClr val="FFFF00"/>
              </a:highlight>
            </a:endParaRPr>
          </a:p>
          <a:p>
            <a:pPr indent="0" lvl="0" marL="0" rtl="0" algn="l">
              <a:spcBef>
                <a:spcPts val="0"/>
              </a:spcBef>
              <a:spcAft>
                <a:spcPts val="0"/>
              </a:spcAft>
              <a:buNone/>
            </a:pPr>
            <a:r>
              <a:rPr lang="en" sz="600">
                <a:solidFill>
                  <a:schemeClr val="dk1"/>
                </a:solidFill>
              </a:rPr>
              <a:t>2- Lux Black XL: $600,229.50 </a:t>
            </a:r>
            <a:endParaRPr sz="600">
              <a:solidFill>
                <a:schemeClr val="dk1"/>
              </a:solidFill>
            </a:endParaRPr>
          </a:p>
          <a:p>
            <a:pPr indent="0" lvl="0" marL="0" rtl="0" algn="l">
              <a:spcBef>
                <a:spcPts val="0"/>
              </a:spcBef>
              <a:spcAft>
                <a:spcPts val="0"/>
              </a:spcAft>
              <a:buNone/>
            </a:pPr>
            <a:r>
              <a:rPr lang="en" sz="600">
                <a:solidFill>
                  <a:schemeClr val="dk1"/>
                </a:solidFill>
              </a:rPr>
              <a:t>3- Lux Black: $424,461.20 </a:t>
            </a:r>
            <a:endParaRPr sz="600">
              <a:solidFill>
                <a:schemeClr val="dk1"/>
              </a:solidFill>
            </a:endParaRPr>
          </a:p>
          <a:p>
            <a:pPr indent="0" lvl="0" marL="0" rtl="0" algn="l">
              <a:spcBef>
                <a:spcPts val="0"/>
              </a:spcBef>
              <a:spcAft>
                <a:spcPts val="0"/>
              </a:spcAft>
              <a:buNone/>
            </a:pPr>
            <a:r>
              <a:rPr lang="en" sz="600">
                <a:solidFill>
                  <a:schemeClr val="dk1"/>
                </a:solidFill>
              </a:rPr>
              <a:t>4- Black: $412,885.00 </a:t>
            </a:r>
            <a:endParaRPr sz="600">
              <a:solidFill>
                <a:schemeClr val="dk1"/>
              </a:solidFill>
            </a:endParaRPr>
          </a:p>
          <a:p>
            <a:pPr indent="0" lvl="0" marL="0" rtl="0" algn="l">
              <a:spcBef>
                <a:spcPts val="0"/>
              </a:spcBef>
              <a:spcAft>
                <a:spcPts val="0"/>
              </a:spcAft>
              <a:buNone/>
            </a:pPr>
            <a:r>
              <a:rPr lang="en" sz="600">
                <a:solidFill>
                  <a:schemeClr val="dk1"/>
                </a:solidFill>
              </a:rPr>
              <a:t>5- Lux: $330,299.00 </a:t>
            </a:r>
            <a:endParaRPr sz="600">
              <a:solidFill>
                <a:schemeClr val="dk1"/>
              </a:solidFill>
            </a:endParaRPr>
          </a:p>
          <a:p>
            <a:pPr indent="0" lvl="0" marL="0" rtl="0" algn="l">
              <a:spcBef>
                <a:spcPts val="0"/>
              </a:spcBef>
              <a:spcAft>
                <a:spcPts val="0"/>
              </a:spcAft>
              <a:buNone/>
            </a:pPr>
            <a:r>
              <a:rPr lang="en" sz="600">
                <a:solidFill>
                  <a:schemeClr val="dk1"/>
                </a:solidFill>
              </a:rPr>
              <a:t>6- UberXL: $316,497.50 </a:t>
            </a:r>
            <a:endParaRPr sz="600">
              <a:solidFill>
                <a:schemeClr val="dk1"/>
              </a:solidFill>
            </a:endParaRPr>
          </a:p>
          <a:p>
            <a:pPr indent="0" lvl="0" marL="0" rtl="0" algn="l">
              <a:spcBef>
                <a:spcPts val="0"/>
              </a:spcBef>
              <a:spcAft>
                <a:spcPts val="0"/>
              </a:spcAft>
              <a:buNone/>
            </a:pPr>
            <a:r>
              <a:rPr lang="en" sz="600">
                <a:solidFill>
                  <a:schemeClr val="dk1"/>
                </a:solidFill>
              </a:rPr>
              <a:t>7- Lyft XL: $285,467.10 </a:t>
            </a:r>
            <a:endParaRPr sz="600">
              <a:solidFill>
                <a:schemeClr val="dk1"/>
              </a:solidFill>
            </a:endParaRPr>
          </a:p>
          <a:p>
            <a:pPr indent="0" lvl="0" marL="0" rtl="0" algn="l">
              <a:spcBef>
                <a:spcPts val="0"/>
              </a:spcBef>
              <a:spcAft>
                <a:spcPts val="0"/>
              </a:spcAft>
              <a:buNone/>
            </a:pPr>
            <a:r>
              <a:rPr lang="en" sz="600">
                <a:solidFill>
                  <a:schemeClr val="dk1"/>
                </a:solidFill>
              </a:rPr>
              <a:t>8- WAV: $195,575.00 </a:t>
            </a:r>
            <a:endParaRPr sz="600">
              <a:solidFill>
                <a:schemeClr val="dk1"/>
              </a:solidFill>
            </a:endParaRPr>
          </a:p>
          <a:p>
            <a:pPr indent="0" lvl="0" marL="0" rtl="0" algn="l">
              <a:spcBef>
                <a:spcPts val="0"/>
              </a:spcBef>
              <a:spcAft>
                <a:spcPts val="0"/>
              </a:spcAft>
              <a:buNone/>
            </a:pPr>
            <a:r>
              <a:rPr lang="en" sz="600">
                <a:solidFill>
                  <a:schemeClr val="dk1"/>
                </a:solidFill>
              </a:rPr>
              <a:t>9- UberX: $195,537.00 </a:t>
            </a:r>
            <a:endParaRPr sz="600">
              <a:solidFill>
                <a:schemeClr val="dk1"/>
              </a:solidFill>
            </a:endParaRPr>
          </a:p>
          <a:p>
            <a:pPr indent="0" lvl="0" marL="0" rtl="0" algn="l">
              <a:spcBef>
                <a:spcPts val="0"/>
              </a:spcBef>
              <a:spcAft>
                <a:spcPts val="0"/>
              </a:spcAft>
              <a:buNone/>
            </a:pPr>
            <a:r>
              <a:rPr lang="en" sz="600">
                <a:solidFill>
                  <a:schemeClr val="dk1"/>
                </a:solidFill>
              </a:rPr>
              <a:t>10- Lyft: $178,235.35 </a:t>
            </a:r>
            <a:endParaRPr sz="600">
              <a:solidFill>
                <a:schemeClr val="dk1"/>
              </a:solidFill>
            </a:endParaRPr>
          </a:p>
          <a:p>
            <a:pPr indent="0" lvl="0" marL="0" rtl="0" algn="l">
              <a:spcBef>
                <a:spcPts val="0"/>
              </a:spcBef>
              <a:spcAft>
                <a:spcPts val="0"/>
              </a:spcAft>
              <a:buNone/>
            </a:pPr>
            <a:r>
              <a:rPr lang="en" sz="600">
                <a:solidFill>
                  <a:schemeClr val="dk1"/>
                </a:solidFill>
              </a:rPr>
              <a:t>11- UberPool: $174,393.00 </a:t>
            </a:r>
            <a:endParaRPr sz="600">
              <a:solidFill>
                <a:schemeClr val="dk1"/>
              </a:solidFill>
            </a:endParaRPr>
          </a:p>
          <a:p>
            <a:pPr indent="0" lvl="0" marL="0" rtl="0" algn="l">
              <a:spcBef>
                <a:spcPts val="0"/>
              </a:spcBef>
              <a:spcAft>
                <a:spcPts val="0"/>
              </a:spcAft>
              <a:buNone/>
            </a:pPr>
            <a:r>
              <a:rPr lang="en" sz="600">
                <a:solidFill>
                  <a:schemeClr val="dk1"/>
                </a:solidFill>
              </a:rPr>
              <a:t>12- Shared: $111,763.00 </a:t>
            </a:r>
            <a:endParaRPr sz="600">
              <a:solidFill>
                <a:schemeClr val="dk1"/>
              </a:solidFill>
            </a:endParaRPr>
          </a:p>
          <a:p>
            <a:pPr indent="0" lvl="0" marL="0" rtl="0" algn="l">
              <a:spcBef>
                <a:spcPts val="0"/>
              </a:spcBef>
              <a:spcAft>
                <a:spcPts val="0"/>
              </a:spcAft>
              <a:buNone/>
            </a:pPr>
            <a:r>
              <a:rPr lang="en" sz="600">
                <a:solidFill>
                  <a:schemeClr val="dk1"/>
                </a:solidFill>
              </a:rPr>
              <a:t>13- Taxi: $0.00</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t/>
            </a:r>
            <a:endParaRPr sz="600">
              <a:solidFill>
                <a:schemeClr val="dk1"/>
              </a:solidFill>
            </a:endParaRPr>
          </a:p>
        </p:txBody>
      </p:sp>
      <p:sp>
        <p:nvSpPr>
          <p:cNvPr id="390" name="Google Shape;390;p49"/>
          <p:cNvSpPr txBox="1"/>
          <p:nvPr/>
        </p:nvSpPr>
        <p:spPr>
          <a:xfrm>
            <a:off x="6205775" y="3059075"/>
            <a:ext cx="30000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rPr>
              <a:t>MEAN REVENUE by RIDE TYPE DISTANCE</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rPr lang="en" sz="600">
                <a:solidFill>
                  <a:schemeClr val="dk1"/>
                </a:solidFill>
              </a:rPr>
              <a:t>1- Lux Black XL: $14.82 / mile</a:t>
            </a:r>
            <a:endParaRPr sz="600">
              <a:solidFill>
                <a:schemeClr val="dk1"/>
              </a:solidFill>
            </a:endParaRPr>
          </a:p>
          <a:p>
            <a:pPr indent="0" lvl="0" marL="0" rtl="0" algn="l">
              <a:spcBef>
                <a:spcPts val="0"/>
              </a:spcBef>
              <a:spcAft>
                <a:spcPts val="0"/>
              </a:spcAft>
              <a:buNone/>
            </a:pPr>
            <a:r>
              <a:rPr lang="en" sz="600">
                <a:solidFill>
                  <a:schemeClr val="dk1"/>
                </a:solidFill>
                <a:highlight>
                  <a:srgbClr val="FFFF00"/>
                </a:highlight>
              </a:rPr>
              <a:t>2- Black SUV: $13.89 / mile</a:t>
            </a:r>
            <a:endParaRPr sz="600">
              <a:solidFill>
                <a:schemeClr val="dk1"/>
              </a:solidFill>
              <a:highlight>
                <a:srgbClr val="FFFF00"/>
              </a:highlight>
            </a:endParaRPr>
          </a:p>
          <a:p>
            <a:pPr indent="0" lvl="0" marL="0" rtl="0" algn="l">
              <a:spcBef>
                <a:spcPts val="0"/>
              </a:spcBef>
              <a:spcAft>
                <a:spcPts val="0"/>
              </a:spcAft>
              <a:buNone/>
            </a:pPr>
            <a:r>
              <a:rPr lang="en" sz="600">
                <a:solidFill>
                  <a:schemeClr val="dk1"/>
                </a:solidFill>
              </a:rPr>
              <a:t>3- Lux Black: $10.57 / mile</a:t>
            </a:r>
            <a:endParaRPr sz="600">
              <a:solidFill>
                <a:schemeClr val="dk1"/>
              </a:solidFill>
            </a:endParaRPr>
          </a:p>
          <a:p>
            <a:pPr indent="0" lvl="0" marL="0" rtl="0" algn="l">
              <a:spcBef>
                <a:spcPts val="0"/>
              </a:spcBef>
              <a:spcAft>
                <a:spcPts val="0"/>
              </a:spcAft>
              <a:buNone/>
            </a:pPr>
            <a:r>
              <a:rPr lang="en" sz="600">
                <a:solidFill>
                  <a:schemeClr val="dk1"/>
                </a:solidFill>
              </a:rPr>
              <a:t>4- Black: $9.37 / mile</a:t>
            </a:r>
            <a:endParaRPr sz="600">
              <a:solidFill>
                <a:schemeClr val="dk1"/>
              </a:solidFill>
            </a:endParaRPr>
          </a:p>
          <a:p>
            <a:pPr indent="0" lvl="0" marL="0" rtl="0" algn="l">
              <a:spcBef>
                <a:spcPts val="0"/>
              </a:spcBef>
              <a:spcAft>
                <a:spcPts val="0"/>
              </a:spcAft>
              <a:buNone/>
            </a:pPr>
            <a:r>
              <a:rPr lang="en" sz="600">
                <a:solidFill>
                  <a:schemeClr val="dk1"/>
                </a:solidFill>
              </a:rPr>
              <a:t>5- Lux: $8.14 / mile</a:t>
            </a:r>
            <a:endParaRPr sz="600">
              <a:solidFill>
                <a:schemeClr val="dk1"/>
              </a:solidFill>
            </a:endParaRPr>
          </a:p>
          <a:p>
            <a:pPr indent="0" lvl="0" marL="0" rtl="0" algn="l">
              <a:spcBef>
                <a:spcPts val="0"/>
              </a:spcBef>
              <a:spcAft>
                <a:spcPts val="0"/>
              </a:spcAft>
              <a:buNone/>
            </a:pPr>
            <a:r>
              <a:rPr lang="en" sz="600">
                <a:solidFill>
                  <a:schemeClr val="dk1"/>
                </a:solidFill>
              </a:rPr>
              <a:t>6- UberXL: $7.16 / mile</a:t>
            </a:r>
            <a:endParaRPr sz="600">
              <a:solidFill>
                <a:schemeClr val="dk1"/>
              </a:solidFill>
            </a:endParaRPr>
          </a:p>
          <a:p>
            <a:pPr indent="0" lvl="0" marL="0" rtl="0" algn="l">
              <a:spcBef>
                <a:spcPts val="0"/>
              </a:spcBef>
              <a:spcAft>
                <a:spcPts val="0"/>
              </a:spcAft>
              <a:buNone/>
            </a:pPr>
            <a:r>
              <a:rPr lang="en" sz="600">
                <a:solidFill>
                  <a:schemeClr val="dk1"/>
                </a:solidFill>
              </a:rPr>
              <a:t>7- Lyft XL: $7.01 / mile</a:t>
            </a:r>
            <a:endParaRPr sz="600">
              <a:solidFill>
                <a:schemeClr val="dk1"/>
              </a:solidFill>
            </a:endParaRPr>
          </a:p>
          <a:p>
            <a:pPr indent="0" lvl="0" marL="0" rtl="0" algn="l">
              <a:spcBef>
                <a:spcPts val="0"/>
              </a:spcBef>
              <a:spcAft>
                <a:spcPts val="0"/>
              </a:spcAft>
              <a:buNone/>
            </a:pPr>
            <a:r>
              <a:rPr lang="en" sz="600">
                <a:solidFill>
                  <a:schemeClr val="dk1"/>
                </a:solidFill>
              </a:rPr>
              <a:t>8- WAV: $4.45 / mile</a:t>
            </a:r>
            <a:endParaRPr sz="600">
              <a:solidFill>
                <a:schemeClr val="dk1"/>
              </a:solidFill>
            </a:endParaRPr>
          </a:p>
          <a:p>
            <a:pPr indent="0" lvl="0" marL="0" rtl="0" algn="l">
              <a:spcBef>
                <a:spcPts val="0"/>
              </a:spcBef>
              <a:spcAft>
                <a:spcPts val="0"/>
              </a:spcAft>
              <a:buNone/>
            </a:pPr>
            <a:r>
              <a:rPr lang="en" sz="600">
                <a:solidFill>
                  <a:schemeClr val="dk1"/>
                </a:solidFill>
              </a:rPr>
              <a:t>9- UberX: $4.48 / mile</a:t>
            </a:r>
            <a:endParaRPr sz="600">
              <a:solidFill>
                <a:schemeClr val="dk1"/>
              </a:solidFill>
            </a:endParaRPr>
          </a:p>
          <a:p>
            <a:pPr indent="0" lvl="0" marL="0" rtl="0" algn="l">
              <a:spcBef>
                <a:spcPts val="0"/>
              </a:spcBef>
              <a:spcAft>
                <a:spcPts val="0"/>
              </a:spcAft>
              <a:buNone/>
            </a:pPr>
            <a:r>
              <a:rPr lang="en" sz="600">
                <a:solidFill>
                  <a:schemeClr val="dk1"/>
                </a:solidFill>
              </a:rPr>
              <a:t>10- Lyft: $4.40 / mile</a:t>
            </a:r>
            <a:endParaRPr sz="600">
              <a:solidFill>
                <a:schemeClr val="dk1"/>
              </a:solidFill>
            </a:endParaRPr>
          </a:p>
          <a:p>
            <a:pPr indent="0" lvl="0" marL="0" rtl="0" algn="l">
              <a:spcBef>
                <a:spcPts val="0"/>
              </a:spcBef>
              <a:spcAft>
                <a:spcPts val="0"/>
              </a:spcAft>
              <a:buNone/>
            </a:pPr>
            <a:r>
              <a:rPr lang="en" sz="600">
                <a:solidFill>
                  <a:schemeClr val="dk1"/>
                </a:solidFill>
              </a:rPr>
              <a:t>11- UberPool: $4.01 / mile</a:t>
            </a:r>
            <a:endParaRPr sz="600">
              <a:solidFill>
                <a:schemeClr val="dk1"/>
              </a:solidFill>
            </a:endParaRPr>
          </a:p>
          <a:p>
            <a:pPr indent="0" lvl="0" marL="0" rtl="0" algn="l">
              <a:spcBef>
                <a:spcPts val="0"/>
              </a:spcBef>
              <a:spcAft>
                <a:spcPts val="0"/>
              </a:spcAft>
              <a:buNone/>
            </a:pPr>
            <a:r>
              <a:rPr lang="en" sz="600">
                <a:solidFill>
                  <a:schemeClr val="dk1"/>
                </a:solidFill>
              </a:rPr>
              <a:t>12- Shared: $2.76 / mile</a:t>
            </a:r>
            <a:endParaRPr sz="600">
              <a:solidFill>
                <a:schemeClr val="dk1"/>
              </a:solidFill>
            </a:endParaRPr>
          </a:p>
          <a:p>
            <a:pPr indent="0" lvl="0" marL="0" rtl="0" algn="l">
              <a:spcBef>
                <a:spcPts val="0"/>
              </a:spcBef>
              <a:spcAft>
                <a:spcPts val="0"/>
              </a:spcAft>
              <a:buNone/>
            </a:pPr>
            <a:r>
              <a:rPr lang="en" sz="600">
                <a:solidFill>
                  <a:schemeClr val="dk1"/>
                </a:solidFill>
              </a:rPr>
              <a:t>13- Taxi: $0.00 / mile</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t/>
            </a:r>
            <a:endParaRPr sz="600">
              <a:solidFill>
                <a:schemeClr val="dk1"/>
              </a:solidFill>
            </a:endParaRPr>
          </a:p>
        </p:txBody>
      </p:sp>
      <p:pic>
        <p:nvPicPr>
          <p:cNvPr id="391" name="Google Shape;391;p49"/>
          <p:cNvPicPr preferRelativeResize="0"/>
          <p:nvPr/>
        </p:nvPicPr>
        <p:blipFill>
          <a:blip r:embed="rId5">
            <a:alphaModFix/>
          </a:blip>
          <a:stretch>
            <a:fillRect/>
          </a:stretch>
        </p:blipFill>
        <p:spPr>
          <a:xfrm>
            <a:off x="6119700" y="442000"/>
            <a:ext cx="2776149" cy="2419074"/>
          </a:xfrm>
          <a:prstGeom prst="rect">
            <a:avLst/>
          </a:prstGeom>
          <a:noFill/>
          <a:ln>
            <a:noFill/>
          </a:ln>
        </p:spPr>
      </p:pic>
      <p:sp>
        <p:nvSpPr>
          <p:cNvPr id="392" name="Google Shape;392;p49"/>
          <p:cNvSpPr/>
          <p:nvPr/>
        </p:nvSpPr>
        <p:spPr>
          <a:xfrm rot="10800000">
            <a:off x="1639300" y="4600775"/>
            <a:ext cx="5015100" cy="305400"/>
          </a:xfrm>
          <a:prstGeom prst="bentArrow">
            <a:avLst>
              <a:gd fmla="val 25000" name="adj1"/>
              <a:gd fmla="val 25000" name="adj2"/>
              <a:gd fmla="val 25000" name="adj3"/>
              <a:gd fmla="val 43750" name="adj4"/>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9"/>
          <p:cNvSpPr/>
          <p:nvPr/>
        </p:nvSpPr>
        <p:spPr>
          <a:xfrm>
            <a:off x="1993100" y="4657100"/>
            <a:ext cx="305400" cy="289200"/>
          </a:xfrm>
          <a:prstGeom prst="star5">
            <a:avLst>
              <a:gd fmla="val 19098" name="adj"/>
              <a:gd fmla="val 105146" name="hf"/>
              <a:gd fmla="val 110557" name="vf"/>
            </a:avLst>
          </a:prstGeom>
          <a:solidFill>
            <a:srgbClr val="FFFF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0"/>
          <p:cNvSpPr txBox="1"/>
          <p:nvPr/>
        </p:nvSpPr>
        <p:spPr>
          <a:xfrm>
            <a:off x="282575" y="3105275"/>
            <a:ext cx="30000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rPr>
              <a:t>RIDE TYPE COUNTS OVERALL</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rPr lang="en" sz="600">
                <a:solidFill>
                  <a:schemeClr val="dk1"/>
                </a:solidFill>
              </a:rPr>
              <a:t>1 - RIDE_TYPE NAME (UberXL): 20197</a:t>
            </a:r>
            <a:endParaRPr sz="600">
              <a:solidFill>
                <a:schemeClr val="dk1"/>
              </a:solidFill>
            </a:endParaRPr>
          </a:p>
          <a:p>
            <a:pPr indent="0" lvl="0" marL="0" rtl="0" algn="l">
              <a:spcBef>
                <a:spcPts val="0"/>
              </a:spcBef>
              <a:spcAft>
                <a:spcPts val="0"/>
              </a:spcAft>
              <a:buNone/>
            </a:pPr>
            <a:r>
              <a:rPr lang="en" sz="600">
                <a:solidFill>
                  <a:schemeClr val="dk1"/>
                </a:solidFill>
              </a:rPr>
              <a:t>2 - RIDE_TYPE NAME (Black): 20125</a:t>
            </a:r>
            <a:endParaRPr sz="600">
              <a:solidFill>
                <a:schemeClr val="dk1"/>
              </a:solidFill>
            </a:endParaRPr>
          </a:p>
          <a:p>
            <a:pPr indent="0" lvl="0" marL="0" rtl="0" algn="l">
              <a:spcBef>
                <a:spcPts val="0"/>
              </a:spcBef>
              <a:spcAft>
                <a:spcPts val="0"/>
              </a:spcAft>
              <a:buNone/>
            </a:pPr>
            <a:r>
              <a:rPr lang="en" sz="600">
                <a:solidFill>
                  <a:schemeClr val="dk1"/>
                </a:solidFill>
              </a:rPr>
              <a:t>3 - RIDE_TYPE NAME (Black SUV): 20109</a:t>
            </a:r>
            <a:endParaRPr sz="600">
              <a:solidFill>
                <a:schemeClr val="dk1"/>
              </a:solidFill>
            </a:endParaRPr>
          </a:p>
          <a:p>
            <a:pPr indent="0" lvl="0" marL="0" rtl="0" algn="l">
              <a:spcBef>
                <a:spcPts val="0"/>
              </a:spcBef>
              <a:spcAft>
                <a:spcPts val="0"/>
              </a:spcAft>
              <a:buNone/>
            </a:pPr>
            <a:r>
              <a:rPr lang="en" sz="600">
                <a:solidFill>
                  <a:schemeClr val="dk1"/>
                </a:solidFill>
              </a:rPr>
              <a:t>4 - RIDE_TYPE NAME (Taxi): 20098</a:t>
            </a:r>
            <a:endParaRPr sz="600">
              <a:solidFill>
                <a:schemeClr val="dk1"/>
              </a:solidFill>
            </a:endParaRPr>
          </a:p>
          <a:p>
            <a:pPr indent="0" lvl="0" marL="0" rtl="0" algn="l">
              <a:spcBef>
                <a:spcPts val="0"/>
              </a:spcBef>
              <a:spcAft>
                <a:spcPts val="0"/>
              </a:spcAft>
              <a:buNone/>
            </a:pPr>
            <a:r>
              <a:rPr lang="en" sz="600">
                <a:solidFill>
                  <a:schemeClr val="dk1"/>
                </a:solidFill>
              </a:rPr>
              <a:t>5 - RIDE_TYPE NAME (UberX): 19994</a:t>
            </a:r>
            <a:endParaRPr sz="600">
              <a:solidFill>
                <a:schemeClr val="dk1"/>
              </a:solidFill>
            </a:endParaRPr>
          </a:p>
          <a:p>
            <a:pPr indent="0" lvl="0" marL="0" rtl="0" algn="l">
              <a:spcBef>
                <a:spcPts val="0"/>
              </a:spcBef>
              <a:spcAft>
                <a:spcPts val="0"/>
              </a:spcAft>
              <a:buNone/>
            </a:pPr>
            <a:r>
              <a:rPr lang="en" sz="600">
                <a:solidFill>
                  <a:schemeClr val="dk1"/>
                </a:solidFill>
              </a:rPr>
              <a:t>6 - RIDE_TYPE NAME (WAV): 19980</a:t>
            </a:r>
            <a:endParaRPr sz="600">
              <a:solidFill>
                <a:schemeClr val="dk1"/>
              </a:solidFill>
            </a:endParaRPr>
          </a:p>
          <a:p>
            <a:pPr indent="0" lvl="0" marL="0" rtl="0" algn="l">
              <a:spcBef>
                <a:spcPts val="0"/>
              </a:spcBef>
              <a:spcAft>
                <a:spcPts val="0"/>
              </a:spcAft>
              <a:buNone/>
            </a:pPr>
            <a:r>
              <a:rPr lang="en" sz="600">
                <a:solidFill>
                  <a:schemeClr val="dk1"/>
                </a:solidFill>
              </a:rPr>
              <a:t>7 - RIDE_TYPE NAME (UberPool): 19963</a:t>
            </a:r>
            <a:endParaRPr sz="600">
              <a:solidFill>
                <a:schemeClr val="dk1"/>
              </a:solidFill>
            </a:endParaRPr>
          </a:p>
          <a:p>
            <a:pPr indent="0" lvl="0" marL="0" rtl="0" algn="l">
              <a:spcBef>
                <a:spcPts val="0"/>
              </a:spcBef>
              <a:spcAft>
                <a:spcPts val="0"/>
              </a:spcAft>
              <a:buNone/>
            </a:pPr>
            <a:r>
              <a:rPr lang="en" sz="600">
                <a:solidFill>
                  <a:schemeClr val="dk1"/>
                </a:solidFill>
              </a:rPr>
              <a:t>8 - RIDE_TYPE NAME (Lyft XL): 18644</a:t>
            </a:r>
            <a:endParaRPr sz="600">
              <a:solidFill>
                <a:schemeClr val="dk1"/>
              </a:solidFill>
            </a:endParaRPr>
          </a:p>
          <a:p>
            <a:pPr indent="0" lvl="0" marL="0" rtl="0" algn="l">
              <a:spcBef>
                <a:spcPts val="0"/>
              </a:spcBef>
              <a:spcAft>
                <a:spcPts val="0"/>
              </a:spcAft>
              <a:buNone/>
            </a:pPr>
            <a:r>
              <a:rPr lang="en" sz="600">
                <a:solidFill>
                  <a:schemeClr val="dk1"/>
                </a:solidFill>
              </a:rPr>
              <a:t>9 - RIDE_TYPE NAME (Lux): 18586</a:t>
            </a:r>
            <a:endParaRPr sz="600">
              <a:solidFill>
                <a:schemeClr val="dk1"/>
              </a:solidFill>
            </a:endParaRPr>
          </a:p>
          <a:p>
            <a:pPr indent="0" lvl="0" marL="0" rtl="0" algn="l">
              <a:spcBef>
                <a:spcPts val="0"/>
              </a:spcBef>
              <a:spcAft>
                <a:spcPts val="0"/>
              </a:spcAft>
              <a:buNone/>
            </a:pPr>
            <a:r>
              <a:rPr lang="en" sz="600">
                <a:solidFill>
                  <a:schemeClr val="dk1"/>
                </a:solidFill>
              </a:rPr>
              <a:t>10 - RIDE_TYPE NAME (Lux Black XL): 18579</a:t>
            </a:r>
            <a:endParaRPr sz="600">
              <a:solidFill>
                <a:schemeClr val="dk1"/>
              </a:solidFill>
            </a:endParaRPr>
          </a:p>
          <a:p>
            <a:pPr indent="0" lvl="0" marL="0" rtl="0" algn="l">
              <a:spcBef>
                <a:spcPts val="0"/>
              </a:spcBef>
              <a:spcAft>
                <a:spcPts val="0"/>
              </a:spcAft>
              <a:buNone/>
            </a:pPr>
            <a:r>
              <a:rPr lang="en" sz="600">
                <a:solidFill>
                  <a:schemeClr val="dk1"/>
                </a:solidFill>
              </a:rPr>
              <a:t>11 - RIDE_TYPE NAME (Shared): 18560</a:t>
            </a:r>
            <a:endParaRPr sz="600">
              <a:solidFill>
                <a:schemeClr val="dk1"/>
              </a:solidFill>
            </a:endParaRPr>
          </a:p>
          <a:p>
            <a:pPr indent="0" lvl="0" marL="0" rtl="0" algn="l">
              <a:spcBef>
                <a:spcPts val="0"/>
              </a:spcBef>
              <a:spcAft>
                <a:spcPts val="0"/>
              </a:spcAft>
              <a:buNone/>
            </a:pPr>
            <a:r>
              <a:rPr lang="en" sz="600">
                <a:solidFill>
                  <a:schemeClr val="dk1"/>
                </a:solidFill>
              </a:rPr>
              <a:t>12 - RIDE_TYPE NAME (Lyft): 18534</a:t>
            </a:r>
            <a:endParaRPr sz="600">
              <a:solidFill>
                <a:schemeClr val="dk1"/>
              </a:solidFill>
            </a:endParaRPr>
          </a:p>
          <a:p>
            <a:pPr indent="0" lvl="0" marL="0" rtl="0" algn="l">
              <a:spcBef>
                <a:spcPts val="0"/>
              </a:spcBef>
              <a:spcAft>
                <a:spcPts val="0"/>
              </a:spcAft>
              <a:buNone/>
            </a:pPr>
            <a:r>
              <a:rPr lang="en" sz="600">
                <a:solidFill>
                  <a:schemeClr val="dk1"/>
                </a:solidFill>
                <a:highlight>
                  <a:srgbClr val="FFFF00"/>
                </a:highlight>
              </a:rPr>
              <a:t>13 - RIDE_TYPE NAME (Lux Black): 18458</a:t>
            </a:r>
            <a:endParaRPr sz="600">
              <a:solidFill>
                <a:schemeClr val="dk1"/>
              </a:solidFill>
              <a:highlight>
                <a:srgbClr val="FFFF00"/>
              </a:highlight>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t/>
            </a:r>
            <a:endParaRPr sz="600">
              <a:solidFill>
                <a:schemeClr val="dk1"/>
              </a:solidFill>
            </a:endParaRPr>
          </a:p>
        </p:txBody>
      </p:sp>
      <p:sp>
        <p:nvSpPr>
          <p:cNvPr id="399" name="Google Shape;399;p50"/>
          <p:cNvSpPr txBox="1"/>
          <p:nvPr/>
        </p:nvSpPr>
        <p:spPr>
          <a:xfrm>
            <a:off x="2868250" y="3059075"/>
            <a:ext cx="30000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rPr>
              <a:t>TOTAL REVENUE </a:t>
            </a:r>
            <a:br>
              <a:rPr lang="en" sz="600">
                <a:solidFill>
                  <a:schemeClr val="dk1"/>
                </a:solidFill>
              </a:rPr>
            </a:br>
            <a:r>
              <a:rPr lang="en" sz="600">
                <a:solidFill>
                  <a:schemeClr val="dk1"/>
                </a:solidFill>
              </a:rPr>
              <a:t>by RIDE TYPE</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rPr lang="en" sz="600">
                <a:solidFill>
                  <a:schemeClr val="dk1"/>
                </a:solidFill>
              </a:rPr>
              <a:t>1- Black SUV: $607,876.50 </a:t>
            </a:r>
            <a:endParaRPr sz="600">
              <a:solidFill>
                <a:schemeClr val="dk1"/>
              </a:solidFill>
            </a:endParaRPr>
          </a:p>
          <a:p>
            <a:pPr indent="0" lvl="0" marL="0" rtl="0" algn="l">
              <a:spcBef>
                <a:spcPts val="0"/>
              </a:spcBef>
              <a:spcAft>
                <a:spcPts val="0"/>
              </a:spcAft>
              <a:buNone/>
            </a:pPr>
            <a:r>
              <a:rPr lang="en" sz="600">
                <a:solidFill>
                  <a:schemeClr val="dk1"/>
                </a:solidFill>
              </a:rPr>
              <a:t>2- Lux Black XL: $600,229.50 </a:t>
            </a:r>
            <a:endParaRPr sz="600">
              <a:solidFill>
                <a:schemeClr val="dk1"/>
              </a:solidFill>
            </a:endParaRPr>
          </a:p>
          <a:p>
            <a:pPr indent="0" lvl="0" marL="0" rtl="0" algn="l">
              <a:spcBef>
                <a:spcPts val="0"/>
              </a:spcBef>
              <a:spcAft>
                <a:spcPts val="0"/>
              </a:spcAft>
              <a:buNone/>
            </a:pPr>
            <a:r>
              <a:rPr lang="en" sz="600">
                <a:solidFill>
                  <a:schemeClr val="dk1"/>
                </a:solidFill>
                <a:highlight>
                  <a:srgbClr val="FFFF00"/>
                </a:highlight>
              </a:rPr>
              <a:t>3- Lux Black: $424,461.20 </a:t>
            </a:r>
            <a:endParaRPr sz="600">
              <a:solidFill>
                <a:schemeClr val="dk1"/>
              </a:solidFill>
              <a:highlight>
                <a:srgbClr val="FFFF00"/>
              </a:highlight>
            </a:endParaRPr>
          </a:p>
          <a:p>
            <a:pPr indent="0" lvl="0" marL="0" rtl="0" algn="l">
              <a:spcBef>
                <a:spcPts val="0"/>
              </a:spcBef>
              <a:spcAft>
                <a:spcPts val="0"/>
              </a:spcAft>
              <a:buNone/>
            </a:pPr>
            <a:r>
              <a:rPr lang="en" sz="600">
                <a:solidFill>
                  <a:schemeClr val="dk1"/>
                </a:solidFill>
              </a:rPr>
              <a:t>4- Black: $412,885.00 </a:t>
            </a:r>
            <a:endParaRPr sz="600">
              <a:solidFill>
                <a:schemeClr val="dk1"/>
              </a:solidFill>
            </a:endParaRPr>
          </a:p>
          <a:p>
            <a:pPr indent="0" lvl="0" marL="0" rtl="0" algn="l">
              <a:spcBef>
                <a:spcPts val="0"/>
              </a:spcBef>
              <a:spcAft>
                <a:spcPts val="0"/>
              </a:spcAft>
              <a:buNone/>
            </a:pPr>
            <a:r>
              <a:rPr lang="en" sz="600">
                <a:solidFill>
                  <a:schemeClr val="dk1"/>
                </a:solidFill>
              </a:rPr>
              <a:t>5- Lux: $330,299.00 </a:t>
            </a:r>
            <a:endParaRPr sz="600">
              <a:solidFill>
                <a:schemeClr val="dk1"/>
              </a:solidFill>
            </a:endParaRPr>
          </a:p>
          <a:p>
            <a:pPr indent="0" lvl="0" marL="0" rtl="0" algn="l">
              <a:spcBef>
                <a:spcPts val="0"/>
              </a:spcBef>
              <a:spcAft>
                <a:spcPts val="0"/>
              </a:spcAft>
              <a:buNone/>
            </a:pPr>
            <a:r>
              <a:rPr lang="en" sz="600">
                <a:solidFill>
                  <a:schemeClr val="dk1"/>
                </a:solidFill>
              </a:rPr>
              <a:t>6- UberXL: $316,497.50 </a:t>
            </a:r>
            <a:endParaRPr sz="600">
              <a:solidFill>
                <a:schemeClr val="dk1"/>
              </a:solidFill>
            </a:endParaRPr>
          </a:p>
          <a:p>
            <a:pPr indent="0" lvl="0" marL="0" rtl="0" algn="l">
              <a:spcBef>
                <a:spcPts val="0"/>
              </a:spcBef>
              <a:spcAft>
                <a:spcPts val="0"/>
              </a:spcAft>
              <a:buNone/>
            </a:pPr>
            <a:r>
              <a:rPr lang="en" sz="600">
                <a:solidFill>
                  <a:schemeClr val="dk1"/>
                </a:solidFill>
              </a:rPr>
              <a:t>7- Lyft XL: $285,467.10 </a:t>
            </a:r>
            <a:endParaRPr sz="600">
              <a:solidFill>
                <a:schemeClr val="dk1"/>
              </a:solidFill>
            </a:endParaRPr>
          </a:p>
          <a:p>
            <a:pPr indent="0" lvl="0" marL="0" rtl="0" algn="l">
              <a:spcBef>
                <a:spcPts val="0"/>
              </a:spcBef>
              <a:spcAft>
                <a:spcPts val="0"/>
              </a:spcAft>
              <a:buNone/>
            </a:pPr>
            <a:r>
              <a:rPr lang="en" sz="600">
                <a:solidFill>
                  <a:schemeClr val="dk1"/>
                </a:solidFill>
              </a:rPr>
              <a:t>8- WAV: $195,575.00 </a:t>
            </a:r>
            <a:endParaRPr sz="600">
              <a:solidFill>
                <a:schemeClr val="dk1"/>
              </a:solidFill>
            </a:endParaRPr>
          </a:p>
          <a:p>
            <a:pPr indent="0" lvl="0" marL="0" rtl="0" algn="l">
              <a:spcBef>
                <a:spcPts val="0"/>
              </a:spcBef>
              <a:spcAft>
                <a:spcPts val="0"/>
              </a:spcAft>
              <a:buNone/>
            </a:pPr>
            <a:r>
              <a:rPr lang="en" sz="600">
                <a:solidFill>
                  <a:schemeClr val="dk1"/>
                </a:solidFill>
              </a:rPr>
              <a:t>9- UberX: $195,537.00 </a:t>
            </a:r>
            <a:endParaRPr sz="600">
              <a:solidFill>
                <a:schemeClr val="dk1"/>
              </a:solidFill>
            </a:endParaRPr>
          </a:p>
          <a:p>
            <a:pPr indent="0" lvl="0" marL="0" rtl="0" algn="l">
              <a:spcBef>
                <a:spcPts val="0"/>
              </a:spcBef>
              <a:spcAft>
                <a:spcPts val="0"/>
              </a:spcAft>
              <a:buNone/>
            </a:pPr>
            <a:r>
              <a:rPr lang="en" sz="600">
                <a:solidFill>
                  <a:schemeClr val="dk1"/>
                </a:solidFill>
              </a:rPr>
              <a:t>10- Lyft: $178,235.35 </a:t>
            </a:r>
            <a:endParaRPr sz="600">
              <a:solidFill>
                <a:schemeClr val="dk1"/>
              </a:solidFill>
            </a:endParaRPr>
          </a:p>
          <a:p>
            <a:pPr indent="0" lvl="0" marL="0" rtl="0" algn="l">
              <a:spcBef>
                <a:spcPts val="0"/>
              </a:spcBef>
              <a:spcAft>
                <a:spcPts val="0"/>
              </a:spcAft>
              <a:buNone/>
            </a:pPr>
            <a:r>
              <a:rPr lang="en" sz="600">
                <a:solidFill>
                  <a:schemeClr val="dk1"/>
                </a:solidFill>
              </a:rPr>
              <a:t>11- UberPool: $174,393.00 </a:t>
            </a:r>
            <a:endParaRPr sz="600">
              <a:solidFill>
                <a:schemeClr val="dk1"/>
              </a:solidFill>
            </a:endParaRPr>
          </a:p>
          <a:p>
            <a:pPr indent="0" lvl="0" marL="0" rtl="0" algn="l">
              <a:spcBef>
                <a:spcPts val="0"/>
              </a:spcBef>
              <a:spcAft>
                <a:spcPts val="0"/>
              </a:spcAft>
              <a:buNone/>
            </a:pPr>
            <a:r>
              <a:rPr lang="en" sz="600">
                <a:solidFill>
                  <a:schemeClr val="dk1"/>
                </a:solidFill>
              </a:rPr>
              <a:t>12- Shared: $111,763.00 </a:t>
            </a:r>
            <a:endParaRPr sz="600">
              <a:solidFill>
                <a:schemeClr val="dk1"/>
              </a:solidFill>
            </a:endParaRPr>
          </a:p>
          <a:p>
            <a:pPr indent="0" lvl="0" marL="0" rtl="0" algn="l">
              <a:spcBef>
                <a:spcPts val="0"/>
              </a:spcBef>
              <a:spcAft>
                <a:spcPts val="0"/>
              </a:spcAft>
              <a:buNone/>
            </a:pPr>
            <a:r>
              <a:rPr lang="en" sz="600">
                <a:solidFill>
                  <a:schemeClr val="dk1"/>
                </a:solidFill>
              </a:rPr>
              <a:t>13- Taxi: $0.00</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t/>
            </a:r>
            <a:endParaRPr sz="600">
              <a:solidFill>
                <a:schemeClr val="dk1"/>
              </a:solidFill>
            </a:endParaRPr>
          </a:p>
        </p:txBody>
      </p:sp>
      <p:sp>
        <p:nvSpPr>
          <p:cNvPr id="400" name="Google Shape;400;p50"/>
          <p:cNvSpPr txBox="1"/>
          <p:nvPr/>
        </p:nvSpPr>
        <p:spPr>
          <a:xfrm>
            <a:off x="5715550" y="3059075"/>
            <a:ext cx="30000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rPr>
              <a:t>MEAN REVENUE by RIDE TYPE DISTANCE</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rPr lang="en" sz="600">
                <a:solidFill>
                  <a:schemeClr val="dk1"/>
                </a:solidFill>
              </a:rPr>
              <a:t>1- Lux Black XL: $14.82 / mile</a:t>
            </a:r>
            <a:endParaRPr sz="600">
              <a:solidFill>
                <a:schemeClr val="dk1"/>
              </a:solidFill>
            </a:endParaRPr>
          </a:p>
          <a:p>
            <a:pPr indent="0" lvl="0" marL="0" rtl="0" algn="l">
              <a:spcBef>
                <a:spcPts val="0"/>
              </a:spcBef>
              <a:spcAft>
                <a:spcPts val="0"/>
              </a:spcAft>
              <a:buNone/>
            </a:pPr>
            <a:r>
              <a:rPr lang="en" sz="600">
                <a:solidFill>
                  <a:schemeClr val="dk1"/>
                </a:solidFill>
              </a:rPr>
              <a:t>2- Black SUV: $13.89 / mile</a:t>
            </a:r>
            <a:endParaRPr sz="600">
              <a:solidFill>
                <a:schemeClr val="dk1"/>
              </a:solidFill>
            </a:endParaRPr>
          </a:p>
          <a:p>
            <a:pPr indent="0" lvl="0" marL="0" rtl="0" algn="l">
              <a:spcBef>
                <a:spcPts val="0"/>
              </a:spcBef>
              <a:spcAft>
                <a:spcPts val="0"/>
              </a:spcAft>
              <a:buNone/>
            </a:pPr>
            <a:r>
              <a:rPr lang="en" sz="600">
                <a:solidFill>
                  <a:schemeClr val="dk1"/>
                </a:solidFill>
                <a:highlight>
                  <a:srgbClr val="FFFF00"/>
                </a:highlight>
              </a:rPr>
              <a:t>3- Lux Black: $10.57 / mile</a:t>
            </a:r>
            <a:endParaRPr sz="600">
              <a:solidFill>
                <a:schemeClr val="dk1"/>
              </a:solidFill>
              <a:highlight>
                <a:srgbClr val="FFFF00"/>
              </a:highlight>
            </a:endParaRPr>
          </a:p>
          <a:p>
            <a:pPr indent="0" lvl="0" marL="0" rtl="0" algn="l">
              <a:spcBef>
                <a:spcPts val="0"/>
              </a:spcBef>
              <a:spcAft>
                <a:spcPts val="0"/>
              </a:spcAft>
              <a:buNone/>
            </a:pPr>
            <a:r>
              <a:rPr lang="en" sz="600">
                <a:solidFill>
                  <a:schemeClr val="dk1"/>
                </a:solidFill>
              </a:rPr>
              <a:t>4- Black: $9.37 / mile</a:t>
            </a:r>
            <a:endParaRPr sz="600">
              <a:solidFill>
                <a:schemeClr val="dk1"/>
              </a:solidFill>
            </a:endParaRPr>
          </a:p>
          <a:p>
            <a:pPr indent="0" lvl="0" marL="0" rtl="0" algn="l">
              <a:spcBef>
                <a:spcPts val="0"/>
              </a:spcBef>
              <a:spcAft>
                <a:spcPts val="0"/>
              </a:spcAft>
              <a:buNone/>
            </a:pPr>
            <a:r>
              <a:rPr lang="en" sz="600">
                <a:solidFill>
                  <a:schemeClr val="dk1"/>
                </a:solidFill>
              </a:rPr>
              <a:t>5- Lux: $8.14 / mile</a:t>
            </a:r>
            <a:endParaRPr sz="600">
              <a:solidFill>
                <a:schemeClr val="dk1"/>
              </a:solidFill>
            </a:endParaRPr>
          </a:p>
          <a:p>
            <a:pPr indent="0" lvl="0" marL="0" rtl="0" algn="l">
              <a:spcBef>
                <a:spcPts val="0"/>
              </a:spcBef>
              <a:spcAft>
                <a:spcPts val="0"/>
              </a:spcAft>
              <a:buNone/>
            </a:pPr>
            <a:r>
              <a:rPr lang="en" sz="600">
                <a:solidFill>
                  <a:schemeClr val="dk1"/>
                </a:solidFill>
              </a:rPr>
              <a:t>6- UberXL: $7.16 / mile</a:t>
            </a:r>
            <a:endParaRPr sz="600">
              <a:solidFill>
                <a:schemeClr val="dk1"/>
              </a:solidFill>
            </a:endParaRPr>
          </a:p>
          <a:p>
            <a:pPr indent="0" lvl="0" marL="0" rtl="0" algn="l">
              <a:spcBef>
                <a:spcPts val="0"/>
              </a:spcBef>
              <a:spcAft>
                <a:spcPts val="0"/>
              </a:spcAft>
              <a:buNone/>
            </a:pPr>
            <a:r>
              <a:rPr lang="en" sz="600">
                <a:solidFill>
                  <a:schemeClr val="dk1"/>
                </a:solidFill>
              </a:rPr>
              <a:t>7- Lyft XL: $7.01 / mile</a:t>
            </a:r>
            <a:endParaRPr sz="600">
              <a:solidFill>
                <a:schemeClr val="dk1"/>
              </a:solidFill>
            </a:endParaRPr>
          </a:p>
          <a:p>
            <a:pPr indent="0" lvl="0" marL="0" rtl="0" algn="l">
              <a:spcBef>
                <a:spcPts val="0"/>
              </a:spcBef>
              <a:spcAft>
                <a:spcPts val="0"/>
              </a:spcAft>
              <a:buNone/>
            </a:pPr>
            <a:r>
              <a:rPr lang="en" sz="600">
                <a:solidFill>
                  <a:schemeClr val="dk1"/>
                </a:solidFill>
              </a:rPr>
              <a:t>8- WAV: $4.45 / mile</a:t>
            </a:r>
            <a:endParaRPr sz="600">
              <a:solidFill>
                <a:schemeClr val="dk1"/>
              </a:solidFill>
            </a:endParaRPr>
          </a:p>
          <a:p>
            <a:pPr indent="0" lvl="0" marL="0" rtl="0" algn="l">
              <a:spcBef>
                <a:spcPts val="0"/>
              </a:spcBef>
              <a:spcAft>
                <a:spcPts val="0"/>
              </a:spcAft>
              <a:buNone/>
            </a:pPr>
            <a:r>
              <a:rPr lang="en" sz="600">
                <a:solidFill>
                  <a:schemeClr val="dk1"/>
                </a:solidFill>
              </a:rPr>
              <a:t>9- UberX: $4.48 / mile</a:t>
            </a:r>
            <a:endParaRPr sz="600">
              <a:solidFill>
                <a:schemeClr val="dk1"/>
              </a:solidFill>
            </a:endParaRPr>
          </a:p>
          <a:p>
            <a:pPr indent="0" lvl="0" marL="0" rtl="0" algn="l">
              <a:spcBef>
                <a:spcPts val="0"/>
              </a:spcBef>
              <a:spcAft>
                <a:spcPts val="0"/>
              </a:spcAft>
              <a:buNone/>
            </a:pPr>
            <a:r>
              <a:rPr lang="en" sz="600">
                <a:solidFill>
                  <a:schemeClr val="dk1"/>
                </a:solidFill>
              </a:rPr>
              <a:t>10- Lyft: $4.40 / mile</a:t>
            </a:r>
            <a:endParaRPr sz="600">
              <a:solidFill>
                <a:schemeClr val="dk1"/>
              </a:solidFill>
            </a:endParaRPr>
          </a:p>
          <a:p>
            <a:pPr indent="0" lvl="0" marL="0" rtl="0" algn="l">
              <a:spcBef>
                <a:spcPts val="0"/>
              </a:spcBef>
              <a:spcAft>
                <a:spcPts val="0"/>
              </a:spcAft>
              <a:buNone/>
            </a:pPr>
            <a:r>
              <a:rPr lang="en" sz="600">
                <a:solidFill>
                  <a:schemeClr val="dk1"/>
                </a:solidFill>
              </a:rPr>
              <a:t>11- UberPool: $4.01 / mile</a:t>
            </a:r>
            <a:endParaRPr sz="600">
              <a:solidFill>
                <a:schemeClr val="dk1"/>
              </a:solidFill>
            </a:endParaRPr>
          </a:p>
          <a:p>
            <a:pPr indent="0" lvl="0" marL="0" rtl="0" algn="l">
              <a:spcBef>
                <a:spcPts val="0"/>
              </a:spcBef>
              <a:spcAft>
                <a:spcPts val="0"/>
              </a:spcAft>
              <a:buNone/>
            </a:pPr>
            <a:r>
              <a:rPr lang="en" sz="600">
                <a:solidFill>
                  <a:schemeClr val="dk1"/>
                </a:solidFill>
              </a:rPr>
              <a:t>12- Shared: $2.76 / mile</a:t>
            </a:r>
            <a:endParaRPr sz="600">
              <a:solidFill>
                <a:schemeClr val="dk1"/>
              </a:solidFill>
            </a:endParaRPr>
          </a:p>
          <a:p>
            <a:pPr indent="0" lvl="0" marL="0" rtl="0" algn="l">
              <a:spcBef>
                <a:spcPts val="0"/>
              </a:spcBef>
              <a:spcAft>
                <a:spcPts val="0"/>
              </a:spcAft>
              <a:buNone/>
            </a:pPr>
            <a:r>
              <a:rPr lang="en" sz="600">
                <a:solidFill>
                  <a:schemeClr val="dk1"/>
                </a:solidFill>
              </a:rPr>
              <a:t>13- Taxi: $0.00 / mile</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t/>
            </a:r>
            <a:endParaRPr sz="600">
              <a:solidFill>
                <a:schemeClr val="dk1"/>
              </a:solidFill>
            </a:endParaRPr>
          </a:p>
        </p:txBody>
      </p:sp>
      <p:sp>
        <p:nvSpPr>
          <p:cNvPr id="401" name="Google Shape;401;p50"/>
          <p:cNvSpPr txBox="1"/>
          <p:nvPr/>
        </p:nvSpPr>
        <p:spPr>
          <a:xfrm>
            <a:off x="1510900" y="15525"/>
            <a:ext cx="5665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dk1"/>
                </a:solidFill>
              </a:rPr>
              <a:t>The Story of: Lux Black - </a:t>
            </a:r>
            <a:r>
              <a:rPr lang="en" sz="900">
                <a:solidFill>
                  <a:schemeClr val="dk1"/>
                </a:solidFill>
                <a:highlight>
                  <a:srgbClr val="FFFF00"/>
                </a:highlight>
              </a:rPr>
              <a:t>[ HIGHLIGHT </a:t>
            </a:r>
            <a:r>
              <a:rPr lang="en" sz="900">
                <a:solidFill>
                  <a:schemeClr val="dk1"/>
                </a:solidFill>
                <a:highlight>
                  <a:schemeClr val="accent6"/>
                </a:highlight>
              </a:rPr>
              <a:t>- 3 - Lux Black: $10.57 / mile ]</a:t>
            </a:r>
            <a:endParaRPr/>
          </a:p>
        </p:txBody>
      </p:sp>
      <p:pic>
        <p:nvPicPr>
          <p:cNvPr id="402" name="Google Shape;402;p50"/>
          <p:cNvPicPr preferRelativeResize="0"/>
          <p:nvPr/>
        </p:nvPicPr>
        <p:blipFill>
          <a:blip r:embed="rId3">
            <a:alphaModFix/>
          </a:blip>
          <a:stretch>
            <a:fillRect/>
          </a:stretch>
        </p:blipFill>
        <p:spPr>
          <a:xfrm>
            <a:off x="152400" y="491025"/>
            <a:ext cx="2715849" cy="2136532"/>
          </a:xfrm>
          <a:prstGeom prst="rect">
            <a:avLst/>
          </a:prstGeom>
          <a:noFill/>
          <a:ln>
            <a:noFill/>
          </a:ln>
        </p:spPr>
      </p:pic>
      <p:pic>
        <p:nvPicPr>
          <p:cNvPr id="403" name="Google Shape;403;p50"/>
          <p:cNvPicPr preferRelativeResize="0"/>
          <p:nvPr/>
        </p:nvPicPr>
        <p:blipFill>
          <a:blip r:embed="rId4">
            <a:alphaModFix/>
          </a:blip>
          <a:stretch>
            <a:fillRect/>
          </a:stretch>
        </p:blipFill>
        <p:spPr>
          <a:xfrm>
            <a:off x="2868250" y="393146"/>
            <a:ext cx="2929899" cy="2440742"/>
          </a:xfrm>
          <a:prstGeom prst="rect">
            <a:avLst/>
          </a:prstGeom>
          <a:noFill/>
          <a:ln>
            <a:noFill/>
          </a:ln>
        </p:spPr>
      </p:pic>
      <p:pic>
        <p:nvPicPr>
          <p:cNvPr id="404" name="Google Shape;404;p50"/>
          <p:cNvPicPr preferRelativeResize="0"/>
          <p:nvPr/>
        </p:nvPicPr>
        <p:blipFill>
          <a:blip r:embed="rId5">
            <a:alphaModFix/>
          </a:blip>
          <a:stretch>
            <a:fillRect/>
          </a:stretch>
        </p:blipFill>
        <p:spPr>
          <a:xfrm>
            <a:off x="5771500" y="360075"/>
            <a:ext cx="2929901" cy="2506867"/>
          </a:xfrm>
          <a:prstGeom prst="rect">
            <a:avLst/>
          </a:prstGeom>
          <a:noFill/>
          <a:ln>
            <a:noFill/>
          </a:ln>
        </p:spPr>
      </p:pic>
      <p:sp>
        <p:nvSpPr>
          <p:cNvPr id="405" name="Google Shape;405;p50"/>
          <p:cNvSpPr/>
          <p:nvPr/>
        </p:nvSpPr>
        <p:spPr>
          <a:xfrm rot="10800000">
            <a:off x="1639350" y="4600775"/>
            <a:ext cx="4436400" cy="305400"/>
          </a:xfrm>
          <a:prstGeom prst="bentArrow">
            <a:avLst>
              <a:gd fmla="val 25000" name="adj1"/>
              <a:gd fmla="val 25000" name="adj2"/>
              <a:gd fmla="val 25000" name="adj3"/>
              <a:gd fmla="val 43750" name="adj4"/>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50"/>
          <p:cNvSpPr/>
          <p:nvPr/>
        </p:nvSpPr>
        <p:spPr>
          <a:xfrm>
            <a:off x="1993100" y="4677375"/>
            <a:ext cx="305400" cy="289200"/>
          </a:xfrm>
          <a:prstGeom prst="noSmoking">
            <a:avLst>
              <a:gd fmla="val 1875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id="411" name="Google Shape;411;p51"/>
          <p:cNvPicPr preferRelativeResize="0"/>
          <p:nvPr/>
        </p:nvPicPr>
        <p:blipFill>
          <a:blip r:embed="rId3">
            <a:alphaModFix/>
          </a:blip>
          <a:stretch>
            <a:fillRect/>
          </a:stretch>
        </p:blipFill>
        <p:spPr>
          <a:xfrm>
            <a:off x="96125" y="755425"/>
            <a:ext cx="2951401" cy="2242250"/>
          </a:xfrm>
          <a:prstGeom prst="rect">
            <a:avLst/>
          </a:prstGeom>
          <a:noFill/>
          <a:ln>
            <a:noFill/>
          </a:ln>
        </p:spPr>
      </p:pic>
      <p:pic>
        <p:nvPicPr>
          <p:cNvPr id="412" name="Google Shape;412;p51"/>
          <p:cNvPicPr preferRelativeResize="0"/>
          <p:nvPr/>
        </p:nvPicPr>
        <p:blipFill>
          <a:blip r:embed="rId4">
            <a:alphaModFix/>
          </a:blip>
          <a:stretch>
            <a:fillRect/>
          </a:stretch>
        </p:blipFill>
        <p:spPr>
          <a:xfrm>
            <a:off x="2971975" y="675078"/>
            <a:ext cx="3316976" cy="2494624"/>
          </a:xfrm>
          <a:prstGeom prst="rect">
            <a:avLst/>
          </a:prstGeom>
          <a:noFill/>
          <a:ln>
            <a:noFill/>
          </a:ln>
        </p:spPr>
      </p:pic>
      <p:sp>
        <p:nvSpPr>
          <p:cNvPr id="413" name="Google Shape;413;p51"/>
          <p:cNvSpPr txBox="1"/>
          <p:nvPr/>
        </p:nvSpPr>
        <p:spPr>
          <a:xfrm>
            <a:off x="1446600" y="128575"/>
            <a:ext cx="57705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dk1"/>
                </a:solidFill>
              </a:rPr>
              <a:t>The Story of: BLACK ( uber ) </a:t>
            </a:r>
            <a:endParaRPr/>
          </a:p>
        </p:txBody>
      </p:sp>
      <p:sp>
        <p:nvSpPr>
          <p:cNvPr id="414" name="Google Shape;414;p51"/>
          <p:cNvSpPr txBox="1"/>
          <p:nvPr/>
        </p:nvSpPr>
        <p:spPr>
          <a:xfrm>
            <a:off x="274525" y="3016850"/>
            <a:ext cx="30000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rPr>
              <a:t>RIDE TYPE COUNTS OVERALL</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rPr lang="en" sz="600">
                <a:solidFill>
                  <a:schemeClr val="dk1"/>
                </a:solidFill>
              </a:rPr>
              <a:t>1 - RIDE_TYPE NAME (UberXL): 20197</a:t>
            </a:r>
            <a:endParaRPr sz="600">
              <a:solidFill>
                <a:schemeClr val="dk1"/>
              </a:solidFill>
            </a:endParaRPr>
          </a:p>
          <a:p>
            <a:pPr indent="0" lvl="0" marL="0" rtl="0" algn="l">
              <a:spcBef>
                <a:spcPts val="0"/>
              </a:spcBef>
              <a:spcAft>
                <a:spcPts val="0"/>
              </a:spcAft>
              <a:buNone/>
            </a:pPr>
            <a:r>
              <a:rPr lang="en" sz="600">
                <a:solidFill>
                  <a:schemeClr val="dk1"/>
                </a:solidFill>
                <a:highlight>
                  <a:srgbClr val="FFFF00"/>
                </a:highlight>
              </a:rPr>
              <a:t>2 - RIDE_TYPE NAME (Black): 20125</a:t>
            </a:r>
            <a:endParaRPr sz="600">
              <a:solidFill>
                <a:schemeClr val="dk1"/>
              </a:solidFill>
              <a:highlight>
                <a:srgbClr val="FFFF00"/>
              </a:highlight>
            </a:endParaRPr>
          </a:p>
          <a:p>
            <a:pPr indent="0" lvl="0" marL="0" rtl="0" algn="l">
              <a:spcBef>
                <a:spcPts val="0"/>
              </a:spcBef>
              <a:spcAft>
                <a:spcPts val="0"/>
              </a:spcAft>
              <a:buNone/>
            </a:pPr>
            <a:r>
              <a:rPr lang="en" sz="600">
                <a:solidFill>
                  <a:schemeClr val="dk1"/>
                </a:solidFill>
              </a:rPr>
              <a:t>3 - RIDE_TYPE NAME (Black SUV): 20109</a:t>
            </a:r>
            <a:endParaRPr sz="600">
              <a:solidFill>
                <a:schemeClr val="dk1"/>
              </a:solidFill>
            </a:endParaRPr>
          </a:p>
          <a:p>
            <a:pPr indent="0" lvl="0" marL="0" rtl="0" algn="l">
              <a:spcBef>
                <a:spcPts val="0"/>
              </a:spcBef>
              <a:spcAft>
                <a:spcPts val="0"/>
              </a:spcAft>
              <a:buNone/>
            </a:pPr>
            <a:r>
              <a:rPr lang="en" sz="600">
                <a:solidFill>
                  <a:schemeClr val="dk1"/>
                </a:solidFill>
              </a:rPr>
              <a:t>4 - RIDE_TYPE NAME (Taxi): 20098</a:t>
            </a:r>
            <a:endParaRPr sz="600">
              <a:solidFill>
                <a:schemeClr val="dk1"/>
              </a:solidFill>
            </a:endParaRPr>
          </a:p>
          <a:p>
            <a:pPr indent="0" lvl="0" marL="0" rtl="0" algn="l">
              <a:spcBef>
                <a:spcPts val="0"/>
              </a:spcBef>
              <a:spcAft>
                <a:spcPts val="0"/>
              </a:spcAft>
              <a:buNone/>
            </a:pPr>
            <a:r>
              <a:rPr lang="en" sz="600">
                <a:solidFill>
                  <a:schemeClr val="dk1"/>
                </a:solidFill>
              </a:rPr>
              <a:t>5 - RIDE_TYPE NAME (UberX): 19994</a:t>
            </a:r>
            <a:endParaRPr sz="600">
              <a:solidFill>
                <a:schemeClr val="dk1"/>
              </a:solidFill>
            </a:endParaRPr>
          </a:p>
          <a:p>
            <a:pPr indent="0" lvl="0" marL="0" rtl="0" algn="l">
              <a:spcBef>
                <a:spcPts val="0"/>
              </a:spcBef>
              <a:spcAft>
                <a:spcPts val="0"/>
              </a:spcAft>
              <a:buNone/>
            </a:pPr>
            <a:r>
              <a:rPr lang="en" sz="600">
                <a:solidFill>
                  <a:schemeClr val="dk1"/>
                </a:solidFill>
              </a:rPr>
              <a:t>6 - RIDE_TYPE NAME (WAV): 19980</a:t>
            </a:r>
            <a:endParaRPr sz="600">
              <a:solidFill>
                <a:schemeClr val="dk1"/>
              </a:solidFill>
            </a:endParaRPr>
          </a:p>
          <a:p>
            <a:pPr indent="0" lvl="0" marL="0" rtl="0" algn="l">
              <a:spcBef>
                <a:spcPts val="0"/>
              </a:spcBef>
              <a:spcAft>
                <a:spcPts val="0"/>
              </a:spcAft>
              <a:buNone/>
            </a:pPr>
            <a:r>
              <a:rPr lang="en" sz="600">
                <a:solidFill>
                  <a:schemeClr val="dk1"/>
                </a:solidFill>
              </a:rPr>
              <a:t>7 - RIDE_TYPE NAME (UberPool): 19963</a:t>
            </a:r>
            <a:endParaRPr sz="600">
              <a:solidFill>
                <a:schemeClr val="dk1"/>
              </a:solidFill>
            </a:endParaRPr>
          </a:p>
          <a:p>
            <a:pPr indent="0" lvl="0" marL="0" rtl="0" algn="l">
              <a:spcBef>
                <a:spcPts val="0"/>
              </a:spcBef>
              <a:spcAft>
                <a:spcPts val="0"/>
              </a:spcAft>
              <a:buNone/>
            </a:pPr>
            <a:r>
              <a:rPr lang="en" sz="600">
                <a:solidFill>
                  <a:schemeClr val="dk1"/>
                </a:solidFill>
              </a:rPr>
              <a:t>8 - RIDE_TYPE NAME (Lyft XL): 18644</a:t>
            </a:r>
            <a:endParaRPr sz="600">
              <a:solidFill>
                <a:schemeClr val="dk1"/>
              </a:solidFill>
            </a:endParaRPr>
          </a:p>
          <a:p>
            <a:pPr indent="0" lvl="0" marL="0" rtl="0" algn="l">
              <a:spcBef>
                <a:spcPts val="0"/>
              </a:spcBef>
              <a:spcAft>
                <a:spcPts val="0"/>
              </a:spcAft>
              <a:buNone/>
            </a:pPr>
            <a:r>
              <a:rPr lang="en" sz="600">
                <a:solidFill>
                  <a:schemeClr val="dk1"/>
                </a:solidFill>
              </a:rPr>
              <a:t>9 - RIDE_TYPE NAME (Lux): 18586</a:t>
            </a:r>
            <a:endParaRPr sz="600">
              <a:solidFill>
                <a:schemeClr val="dk1"/>
              </a:solidFill>
            </a:endParaRPr>
          </a:p>
          <a:p>
            <a:pPr indent="0" lvl="0" marL="0" rtl="0" algn="l">
              <a:spcBef>
                <a:spcPts val="0"/>
              </a:spcBef>
              <a:spcAft>
                <a:spcPts val="0"/>
              </a:spcAft>
              <a:buNone/>
            </a:pPr>
            <a:r>
              <a:rPr lang="en" sz="600">
                <a:solidFill>
                  <a:schemeClr val="dk1"/>
                </a:solidFill>
              </a:rPr>
              <a:t>10 - RIDE_TYPE NAME (Lux Black XL): 18579</a:t>
            </a:r>
            <a:endParaRPr sz="600">
              <a:solidFill>
                <a:schemeClr val="dk1"/>
              </a:solidFill>
            </a:endParaRPr>
          </a:p>
          <a:p>
            <a:pPr indent="0" lvl="0" marL="0" rtl="0" algn="l">
              <a:spcBef>
                <a:spcPts val="0"/>
              </a:spcBef>
              <a:spcAft>
                <a:spcPts val="0"/>
              </a:spcAft>
              <a:buNone/>
            </a:pPr>
            <a:r>
              <a:rPr lang="en" sz="600">
                <a:solidFill>
                  <a:schemeClr val="dk1"/>
                </a:solidFill>
              </a:rPr>
              <a:t>11 - RIDE_TYPE NAME (Shared): 18560</a:t>
            </a:r>
            <a:endParaRPr sz="600">
              <a:solidFill>
                <a:schemeClr val="dk1"/>
              </a:solidFill>
            </a:endParaRPr>
          </a:p>
          <a:p>
            <a:pPr indent="0" lvl="0" marL="0" rtl="0" algn="l">
              <a:spcBef>
                <a:spcPts val="0"/>
              </a:spcBef>
              <a:spcAft>
                <a:spcPts val="0"/>
              </a:spcAft>
              <a:buNone/>
            </a:pPr>
            <a:r>
              <a:rPr lang="en" sz="600">
                <a:solidFill>
                  <a:schemeClr val="dk1"/>
                </a:solidFill>
              </a:rPr>
              <a:t>12 - RIDE_TYPE NAME (Lyft): 18534</a:t>
            </a:r>
            <a:endParaRPr sz="600">
              <a:solidFill>
                <a:schemeClr val="dk1"/>
              </a:solidFill>
            </a:endParaRPr>
          </a:p>
          <a:p>
            <a:pPr indent="0" lvl="0" marL="0" rtl="0" algn="l">
              <a:spcBef>
                <a:spcPts val="0"/>
              </a:spcBef>
              <a:spcAft>
                <a:spcPts val="0"/>
              </a:spcAft>
              <a:buNone/>
            </a:pPr>
            <a:r>
              <a:rPr lang="en" sz="600">
                <a:solidFill>
                  <a:schemeClr val="dk1"/>
                </a:solidFill>
              </a:rPr>
              <a:t>13 - RIDE_TYPE NAME (Lux Black): 18458</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t/>
            </a:r>
            <a:endParaRPr sz="600">
              <a:solidFill>
                <a:schemeClr val="dk1"/>
              </a:solidFill>
            </a:endParaRPr>
          </a:p>
        </p:txBody>
      </p:sp>
      <p:sp>
        <p:nvSpPr>
          <p:cNvPr id="415" name="Google Shape;415;p51"/>
          <p:cNvSpPr txBox="1"/>
          <p:nvPr/>
        </p:nvSpPr>
        <p:spPr>
          <a:xfrm>
            <a:off x="3366475" y="2982525"/>
            <a:ext cx="30000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rPr>
              <a:t>TOTAL REVENUE </a:t>
            </a:r>
            <a:br>
              <a:rPr lang="en" sz="600">
                <a:solidFill>
                  <a:schemeClr val="dk1"/>
                </a:solidFill>
              </a:rPr>
            </a:br>
            <a:r>
              <a:rPr lang="en" sz="600">
                <a:solidFill>
                  <a:schemeClr val="dk1"/>
                </a:solidFill>
              </a:rPr>
              <a:t>by RIDE TYPE</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rPr lang="en" sz="600">
                <a:solidFill>
                  <a:schemeClr val="dk1"/>
                </a:solidFill>
              </a:rPr>
              <a:t>1- Black SUV: $607,876.50 </a:t>
            </a:r>
            <a:endParaRPr sz="600">
              <a:solidFill>
                <a:schemeClr val="dk1"/>
              </a:solidFill>
            </a:endParaRPr>
          </a:p>
          <a:p>
            <a:pPr indent="0" lvl="0" marL="0" rtl="0" algn="l">
              <a:spcBef>
                <a:spcPts val="0"/>
              </a:spcBef>
              <a:spcAft>
                <a:spcPts val="0"/>
              </a:spcAft>
              <a:buNone/>
            </a:pPr>
            <a:r>
              <a:rPr lang="en" sz="600">
                <a:solidFill>
                  <a:schemeClr val="dk1"/>
                </a:solidFill>
              </a:rPr>
              <a:t>2- Lux Black XL: $600,229.50 </a:t>
            </a:r>
            <a:endParaRPr sz="600">
              <a:solidFill>
                <a:schemeClr val="dk1"/>
              </a:solidFill>
            </a:endParaRPr>
          </a:p>
          <a:p>
            <a:pPr indent="0" lvl="0" marL="0" rtl="0" algn="l">
              <a:spcBef>
                <a:spcPts val="0"/>
              </a:spcBef>
              <a:spcAft>
                <a:spcPts val="0"/>
              </a:spcAft>
              <a:buNone/>
            </a:pPr>
            <a:r>
              <a:rPr lang="en" sz="600">
                <a:solidFill>
                  <a:schemeClr val="dk1"/>
                </a:solidFill>
              </a:rPr>
              <a:t>3- Lux Black: $424,461.20 </a:t>
            </a:r>
            <a:endParaRPr sz="600">
              <a:solidFill>
                <a:schemeClr val="dk1"/>
              </a:solidFill>
            </a:endParaRPr>
          </a:p>
          <a:p>
            <a:pPr indent="0" lvl="0" marL="0" rtl="0" algn="l">
              <a:spcBef>
                <a:spcPts val="0"/>
              </a:spcBef>
              <a:spcAft>
                <a:spcPts val="0"/>
              </a:spcAft>
              <a:buNone/>
            </a:pPr>
            <a:r>
              <a:rPr lang="en" sz="600">
                <a:solidFill>
                  <a:schemeClr val="dk1"/>
                </a:solidFill>
                <a:highlight>
                  <a:srgbClr val="FFFF00"/>
                </a:highlight>
              </a:rPr>
              <a:t>4- Black: $412,885.00 </a:t>
            </a:r>
            <a:endParaRPr sz="600">
              <a:solidFill>
                <a:schemeClr val="dk1"/>
              </a:solidFill>
              <a:highlight>
                <a:srgbClr val="FFFF00"/>
              </a:highlight>
            </a:endParaRPr>
          </a:p>
          <a:p>
            <a:pPr indent="0" lvl="0" marL="0" rtl="0" algn="l">
              <a:spcBef>
                <a:spcPts val="0"/>
              </a:spcBef>
              <a:spcAft>
                <a:spcPts val="0"/>
              </a:spcAft>
              <a:buNone/>
            </a:pPr>
            <a:r>
              <a:rPr lang="en" sz="600">
                <a:solidFill>
                  <a:schemeClr val="dk1"/>
                </a:solidFill>
              </a:rPr>
              <a:t>5- Lux: $330,299.00 </a:t>
            </a:r>
            <a:endParaRPr sz="600">
              <a:solidFill>
                <a:schemeClr val="dk1"/>
              </a:solidFill>
            </a:endParaRPr>
          </a:p>
          <a:p>
            <a:pPr indent="0" lvl="0" marL="0" rtl="0" algn="l">
              <a:spcBef>
                <a:spcPts val="0"/>
              </a:spcBef>
              <a:spcAft>
                <a:spcPts val="0"/>
              </a:spcAft>
              <a:buNone/>
            </a:pPr>
            <a:r>
              <a:rPr lang="en" sz="600">
                <a:solidFill>
                  <a:schemeClr val="dk1"/>
                </a:solidFill>
              </a:rPr>
              <a:t>6- UberXL: $316,497.50 </a:t>
            </a:r>
            <a:endParaRPr sz="600">
              <a:solidFill>
                <a:schemeClr val="dk1"/>
              </a:solidFill>
            </a:endParaRPr>
          </a:p>
          <a:p>
            <a:pPr indent="0" lvl="0" marL="0" rtl="0" algn="l">
              <a:spcBef>
                <a:spcPts val="0"/>
              </a:spcBef>
              <a:spcAft>
                <a:spcPts val="0"/>
              </a:spcAft>
              <a:buNone/>
            </a:pPr>
            <a:r>
              <a:rPr lang="en" sz="600">
                <a:solidFill>
                  <a:schemeClr val="dk1"/>
                </a:solidFill>
              </a:rPr>
              <a:t>7- Lyft XL: $285,467.10 </a:t>
            </a:r>
            <a:endParaRPr sz="600">
              <a:solidFill>
                <a:schemeClr val="dk1"/>
              </a:solidFill>
            </a:endParaRPr>
          </a:p>
          <a:p>
            <a:pPr indent="0" lvl="0" marL="0" rtl="0" algn="l">
              <a:spcBef>
                <a:spcPts val="0"/>
              </a:spcBef>
              <a:spcAft>
                <a:spcPts val="0"/>
              </a:spcAft>
              <a:buNone/>
            </a:pPr>
            <a:r>
              <a:rPr lang="en" sz="600">
                <a:solidFill>
                  <a:schemeClr val="dk1"/>
                </a:solidFill>
              </a:rPr>
              <a:t>8- WAV: $195,575.00 </a:t>
            </a:r>
            <a:endParaRPr sz="600">
              <a:solidFill>
                <a:schemeClr val="dk1"/>
              </a:solidFill>
            </a:endParaRPr>
          </a:p>
          <a:p>
            <a:pPr indent="0" lvl="0" marL="0" rtl="0" algn="l">
              <a:spcBef>
                <a:spcPts val="0"/>
              </a:spcBef>
              <a:spcAft>
                <a:spcPts val="0"/>
              </a:spcAft>
              <a:buNone/>
            </a:pPr>
            <a:r>
              <a:rPr lang="en" sz="600">
                <a:solidFill>
                  <a:schemeClr val="dk1"/>
                </a:solidFill>
              </a:rPr>
              <a:t>9- UberX: $195,537.00 </a:t>
            </a:r>
            <a:endParaRPr sz="600">
              <a:solidFill>
                <a:schemeClr val="dk1"/>
              </a:solidFill>
            </a:endParaRPr>
          </a:p>
          <a:p>
            <a:pPr indent="0" lvl="0" marL="0" rtl="0" algn="l">
              <a:spcBef>
                <a:spcPts val="0"/>
              </a:spcBef>
              <a:spcAft>
                <a:spcPts val="0"/>
              </a:spcAft>
              <a:buNone/>
            </a:pPr>
            <a:r>
              <a:rPr lang="en" sz="600">
                <a:solidFill>
                  <a:schemeClr val="dk1"/>
                </a:solidFill>
              </a:rPr>
              <a:t>10- Lyft: $178,235.35 </a:t>
            </a:r>
            <a:endParaRPr sz="600">
              <a:solidFill>
                <a:schemeClr val="dk1"/>
              </a:solidFill>
            </a:endParaRPr>
          </a:p>
          <a:p>
            <a:pPr indent="0" lvl="0" marL="0" rtl="0" algn="l">
              <a:spcBef>
                <a:spcPts val="0"/>
              </a:spcBef>
              <a:spcAft>
                <a:spcPts val="0"/>
              </a:spcAft>
              <a:buNone/>
            </a:pPr>
            <a:r>
              <a:rPr lang="en" sz="600">
                <a:solidFill>
                  <a:schemeClr val="dk1"/>
                </a:solidFill>
              </a:rPr>
              <a:t>11- UberPool: $174,393.00 </a:t>
            </a:r>
            <a:endParaRPr sz="600">
              <a:solidFill>
                <a:schemeClr val="dk1"/>
              </a:solidFill>
            </a:endParaRPr>
          </a:p>
          <a:p>
            <a:pPr indent="0" lvl="0" marL="0" rtl="0" algn="l">
              <a:spcBef>
                <a:spcPts val="0"/>
              </a:spcBef>
              <a:spcAft>
                <a:spcPts val="0"/>
              </a:spcAft>
              <a:buNone/>
            </a:pPr>
            <a:r>
              <a:rPr lang="en" sz="600">
                <a:solidFill>
                  <a:schemeClr val="dk1"/>
                </a:solidFill>
              </a:rPr>
              <a:t>12- Shared: $111,763.00 </a:t>
            </a:r>
            <a:endParaRPr sz="600">
              <a:solidFill>
                <a:schemeClr val="dk1"/>
              </a:solidFill>
            </a:endParaRPr>
          </a:p>
          <a:p>
            <a:pPr indent="0" lvl="0" marL="0" rtl="0" algn="l">
              <a:spcBef>
                <a:spcPts val="0"/>
              </a:spcBef>
              <a:spcAft>
                <a:spcPts val="0"/>
              </a:spcAft>
              <a:buNone/>
            </a:pPr>
            <a:r>
              <a:rPr lang="en" sz="600">
                <a:solidFill>
                  <a:schemeClr val="dk1"/>
                </a:solidFill>
              </a:rPr>
              <a:t>13- Taxi: $0.00</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t/>
            </a:r>
            <a:endParaRPr sz="600">
              <a:solidFill>
                <a:schemeClr val="dk1"/>
              </a:solidFill>
            </a:endParaRPr>
          </a:p>
        </p:txBody>
      </p:sp>
      <p:sp>
        <p:nvSpPr>
          <p:cNvPr id="416" name="Google Shape;416;p51"/>
          <p:cNvSpPr txBox="1"/>
          <p:nvPr/>
        </p:nvSpPr>
        <p:spPr>
          <a:xfrm>
            <a:off x="6366475" y="3074925"/>
            <a:ext cx="30000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rPr>
              <a:t>MEAN REVENUE by RIDE TYPE DISTANCE</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rPr lang="en" sz="600">
                <a:solidFill>
                  <a:schemeClr val="dk1"/>
                </a:solidFill>
              </a:rPr>
              <a:t>1- Lux Black XL: $14.82 / mile</a:t>
            </a:r>
            <a:endParaRPr sz="600">
              <a:solidFill>
                <a:schemeClr val="dk1"/>
              </a:solidFill>
            </a:endParaRPr>
          </a:p>
          <a:p>
            <a:pPr indent="0" lvl="0" marL="0" rtl="0" algn="l">
              <a:spcBef>
                <a:spcPts val="0"/>
              </a:spcBef>
              <a:spcAft>
                <a:spcPts val="0"/>
              </a:spcAft>
              <a:buNone/>
            </a:pPr>
            <a:r>
              <a:rPr lang="en" sz="600">
                <a:solidFill>
                  <a:schemeClr val="dk1"/>
                </a:solidFill>
              </a:rPr>
              <a:t>2- Black SUV: $13.89 / mile</a:t>
            </a:r>
            <a:endParaRPr sz="600">
              <a:solidFill>
                <a:schemeClr val="dk1"/>
              </a:solidFill>
            </a:endParaRPr>
          </a:p>
          <a:p>
            <a:pPr indent="0" lvl="0" marL="0" rtl="0" algn="l">
              <a:spcBef>
                <a:spcPts val="0"/>
              </a:spcBef>
              <a:spcAft>
                <a:spcPts val="0"/>
              </a:spcAft>
              <a:buNone/>
            </a:pPr>
            <a:r>
              <a:rPr lang="en" sz="600">
                <a:solidFill>
                  <a:schemeClr val="dk1"/>
                </a:solidFill>
              </a:rPr>
              <a:t>3- Lux Black: $10.57 / mile</a:t>
            </a:r>
            <a:endParaRPr sz="600">
              <a:solidFill>
                <a:schemeClr val="dk1"/>
              </a:solidFill>
            </a:endParaRPr>
          </a:p>
          <a:p>
            <a:pPr indent="0" lvl="0" marL="0" rtl="0" algn="l">
              <a:spcBef>
                <a:spcPts val="0"/>
              </a:spcBef>
              <a:spcAft>
                <a:spcPts val="0"/>
              </a:spcAft>
              <a:buNone/>
            </a:pPr>
            <a:r>
              <a:rPr lang="en" sz="600">
                <a:solidFill>
                  <a:schemeClr val="dk1"/>
                </a:solidFill>
                <a:highlight>
                  <a:srgbClr val="FFFF00"/>
                </a:highlight>
              </a:rPr>
              <a:t>4- Black: $9.37 / mile</a:t>
            </a:r>
            <a:endParaRPr sz="600">
              <a:solidFill>
                <a:schemeClr val="dk1"/>
              </a:solidFill>
              <a:highlight>
                <a:srgbClr val="FFFF00"/>
              </a:highlight>
            </a:endParaRPr>
          </a:p>
          <a:p>
            <a:pPr indent="0" lvl="0" marL="0" rtl="0" algn="l">
              <a:spcBef>
                <a:spcPts val="0"/>
              </a:spcBef>
              <a:spcAft>
                <a:spcPts val="0"/>
              </a:spcAft>
              <a:buNone/>
            </a:pPr>
            <a:r>
              <a:rPr lang="en" sz="600">
                <a:solidFill>
                  <a:schemeClr val="dk1"/>
                </a:solidFill>
              </a:rPr>
              <a:t>5- Lux: $8.14 / mile</a:t>
            </a:r>
            <a:endParaRPr sz="600">
              <a:solidFill>
                <a:schemeClr val="dk1"/>
              </a:solidFill>
            </a:endParaRPr>
          </a:p>
          <a:p>
            <a:pPr indent="0" lvl="0" marL="0" rtl="0" algn="l">
              <a:spcBef>
                <a:spcPts val="0"/>
              </a:spcBef>
              <a:spcAft>
                <a:spcPts val="0"/>
              </a:spcAft>
              <a:buNone/>
            </a:pPr>
            <a:r>
              <a:rPr lang="en" sz="600">
                <a:solidFill>
                  <a:schemeClr val="dk1"/>
                </a:solidFill>
              </a:rPr>
              <a:t>6- UberXL: $7.16 / mile</a:t>
            </a:r>
            <a:endParaRPr sz="600">
              <a:solidFill>
                <a:schemeClr val="dk1"/>
              </a:solidFill>
            </a:endParaRPr>
          </a:p>
          <a:p>
            <a:pPr indent="0" lvl="0" marL="0" rtl="0" algn="l">
              <a:spcBef>
                <a:spcPts val="0"/>
              </a:spcBef>
              <a:spcAft>
                <a:spcPts val="0"/>
              </a:spcAft>
              <a:buNone/>
            </a:pPr>
            <a:r>
              <a:rPr lang="en" sz="600">
                <a:solidFill>
                  <a:schemeClr val="dk1"/>
                </a:solidFill>
              </a:rPr>
              <a:t>7- Lyft XL: $7.01 / mile</a:t>
            </a:r>
            <a:endParaRPr sz="600">
              <a:solidFill>
                <a:schemeClr val="dk1"/>
              </a:solidFill>
            </a:endParaRPr>
          </a:p>
          <a:p>
            <a:pPr indent="0" lvl="0" marL="0" rtl="0" algn="l">
              <a:spcBef>
                <a:spcPts val="0"/>
              </a:spcBef>
              <a:spcAft>
                <a:spcPts val="0"/>
              </a:spcAft>
              <a:buNone/>
            </a:pPr>
            <a:r>
              <a:rPr lang="en" sz="600">
                <a:solidFill>
                  <a:schemeClr val="dk1"/>
                </a:solidFill>
              </a:rPr>
              <a:t>8- WAV: $4.45 / mile</a:t>
            </a:r>
            <a:endParaRPr sz="600">
              <a:solidFill>
                <a:schemeClr val="dk1"/>
              </a:solidFill>
            </a:endParaRPr>
          </a:p>
          <a:p>
            <a:pPr indent="0" lvl="0" marL="0" rtl="0" algn="l">
              <a:spcBef>
                <a:spcPts val="0"/>
              </a:spcBef>
              <a:spcAft>
                <a:spcPts val="0"/>
              </a:spcAft>
              <a:buNone/>
            </a:pPr>
            <a:r>
              <a:rPr lang="en" sz="600">
                <a:solidFill>
                  <a:schemeClr val="dk1"/>
                </a:solidFill>
              </a:rPr>
              <a:t>9- UberX: $4.48 / mile</a:t>
            </a:r>
            <a:endParaRPr sz="600">
              <a:solidFill>
                <a:schemeClr val="dk1"/>
              </a:solidFill>
            </a:endParaRPr>
          </a:p>
          <a:p>
            <a:pPr indent="0" lvl="0" marL="0" rtl="0" algn="l">
              <a:spcBef>
                <a:spcPts val="0"/>
              </a:spcBef>
              <a:spcAft>
                <a:spcPts val="0"/>
              </a:spcAft>
              <a:buNone/>
            </a:pPr>
            <a:r>
              <a:rPr lang="en" sz="600">
                <a:solidFill>
                  <a:schemeClr val="dk1"/>
                </a:solidFill>
              </a:rPr>
              <a:t>10- Lyft: $4.40 / mile</a:t>
            </a:r>
            <a:endParaRPr sz="600">
              <a:solidFill>
                <a:schemeClr val="dk1"/>
              </a:solidFill>
            </a:endParaRPr>
          </a:p>
          <a:p>
            <a:pPr indent="0" lvl="0" marL="0" rtl="0" algn="l">
              <a:spcBef>
                <a:spcPts val="0"/>
              </a:spcBef>
              <a:spcAft>
                <a:spcPts val="0"/>
              </a:spcAft>
              <a:buNone/>
            </a:pPr>
            <a:r>
              <a:rPr lang="en" sz="600">
                <a:solidFill>
                  <a:schemeClr val="dk1"/>
                </a:solidFill>
              </a:rPr>
              <a:t>11- UberPool: $4.01 / mile</a:t>
            </a:r>
            <a:endParaRPr sz="600">
              <a:solidFill>
                <a:schemeClr val="dk1"/>
              </a:solidFill>
            </a:endParaRPr>
          </a:p>
          <a:p>
            <a:pPr indent="0" lvl="0" marL="0" rtl="0" algn="l">
              <a:spcBef>
                <a:spcPts val="0"/>
              </a:spcBef>
              <a:spcAft>
                <a:spcPts val="0"/>
              </a:spcAft>
              <a:buNone/>
            </a:pPr>
            <a:r>
              <a:rPr lang="en" sz="600">
                <a:solidFill>
                  <a:schemeClr val="dk1"/>
                </a:solidFill>
              </a:rPr>
              <a:t>12- Shared: $2.76 / mile</a:t>
            </a:r>
            <a:endParaRPr sz="600">
              <a:solidFill>
                <a:schemeClr val="dk1"/>
              </a:solidFill>
            </a:endParaRPr>
          </a:p>
          <a:p>
            <a:pPr indent="0" lvl="0" marL="0" rtl="0" algn="l">
              <a:spcBef>
                <a:spcPts val="0"/>
              </a:spcBef>
              <a:spcAft>
                <a:spcPts val="0"/>
              </a:spcAft>
              <a:buNone/>
            </a:pPr>
            <a:r>
              <a:rPr lang="en" sz="600">
                <a:solidFill>
                  <a:schemeClr val="dk1"/>
                </a:solidFill>
              </a:rPr>
              <a:t>13- Taxi: $0.00 / mile</a:t>
            </a:r>
            <a:endParaRPr sz="600">
              <a:solidFill>
                <a:schemeClr val="dk1"/>
              </a:solidFill>
            </a:endParaRPr>
          </a:p>
          <a:p>
            <a:pPr indent="0" lvl="0" marL="0" rtl="0" algn="l">
              <a:spcBef>
                <a:spcPts val="0"/>
              </a:spcBef>
              <a:spcAft>
                <a:spcPts val="0"/>
              </a:spcAft>
              <a:buNone/>
            </a:pPr>
            <a:r>
              <a:t/>
            </a:r>
            <a:endParaRPr sz="600">
              <a:solidFill>
                <a:schemeClr val="dk1"/>
              </a:solidFill>
            </a:endParaRPr>
          </a:p>
        </p:txBody>
      </p:sp>
      <p:pic>
        <p:nvPicPr>
          <p:cNvPr id="417" name="Google Shape;417;p51"/>
          <p:cNvPicPr preferRelativeResize="0"/>
          <p:nvPr/>
        </p:nvPicPr>
        <p:blipFill>
          <a:blip r:embed="rId5">
            <a:alphaModFix/>
          </a:blip>
          <a:stretch>
            <a:fillRect/>
          </a:stretch>
        </p:blipFill>
        <p:spPr>
          <a:xfrm>
            <a:off x="6232700" y="675075"/>
            <a:ext cx="2736040" cy="2329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6"/>
          <p:cNvSpPr txBox="1"/>
          <p:nvPr>
            <p:ph idx="1" type="body"/>
          </p:nvPr>
        </p:nvSpPr>
        <p:spPr>
          <a:xfrm>
            <a:off x="380775" y="1416550"/>
            <a:ext cx="8520600" cy="1023900"/>
          </a:xfrm>
          <a:prstGeom prst="rect">
            <a:avLst/>
          </a:prstGeom>
        </p:spPr>
        <p:txBody>
          <a:bodyPr anchorCtr="0" anchor="t" bIns="91425" lIns="91425" spcFirstLastPara="1" rIns="91425" wrap="square" tIns="91425">
            <a:noAutofit/>
          </a:bodyPr>
          <a:lstStyle/>
          <a:p>
            <a:pPr indent="-294005" lvl="0" marL="457200" rtl="0" algn="l">
              <a:lnSpc>
                <a:spcPct val="95000"/>
              </a:lnSpc>
              <a:spcBef>
                <a:spcPts val="0"/>
              </a:spcBef>
              <a:spcAft>
                <a:spcPts val="0"/>
              </a:spcAft>
              <a:buSzPts val="1030"/>
              <a:buChar char="➔"/>
            </a:pPr>
            <a:r>
              <a:rPr lang="en" sz="1030"/>
              <a:t>Dataset sourced from Kaggle</a:t>
            </a:r>
            <a:endParaRPr sz="1030"/>
          </a:p>
          <a:p>
            <a:pPr indent="-294005" lvl="0" marL="457200" rtl="0" algn="l">
              <a:lnSpc>
                <a:spcPct val="95000"/>
              </a:lnSpc>
              <a:spcBef>
                <a:spcPts val="0"/>
              </a:spcBef>
              <a:spcAft>
                <a:spcPts val="0"/>
              </a:spcAft>
              <a:buSzPts val="1030"/>
              <a:buChar char="➔"/>
            </a:pPr>
            <a:r>
              <a:rPr lang="en" sz="1030"/>
              <a:t>Challenge - Timestamps provided in our weather and car ride csv files were not all identical, so we had to improvise by using a “</a:t>
            </a:r>
            <a:r>
              <a:rPr lang="en" sz="1030"/>
              <a:t>pandas.merge_asof” function in order to include weather conditions that were within a 15 minute approximation.</a:t>
            </a:r>
            <a:endParaRPr sz="1030"/>
          </a:p>
          <a:p>
            <a:pPr indent="0" lvl="0" marL="0" rtl="0" algn="l">
              <a:lnSpc>
                <a:spcPct val="95000"/>
              </a:lnSpc>
              <a:spcBef>
                <a:spcPts val="1200"/>
              </a:spcBef>
              <a:spcAft>
                <a:spcPts val="1200"/>
              </a:spcAft>
              <a:buSzPts val="852"/>
              <a:buNone/>
            </a:pPr>
            <a:r>
              <a:t/>
            </a:r>
            <a:endParaRPr sz="1030"/>
          </a:p>
        </p:txBody>
      </p:sp>
      <p:sp>
        <p:nvSpPr>
          <p:cNvPr id="91" name="Google Shape;91;p16"/>
          <p:cNvSpPr/>
          <p:nvPr/>
        </p:nvSpPr>
        <p:spPr>
          <a:xfrm>
            <a:off x="-114750" y="575450"/>
            <a:ext cx="9838800" cy="619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6"/>
          <p:cNvSpPr/>
          <p:nvPr/>
        </p:nvSpPr>
        <p:spPr>
          <a:xfrm>
            <a:off x="-114750" y="270650"/>
            <a:ext cx="9838800" cy="619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6"/>
          <p:cNvSpPr/>
          <p:nvPr/>
        </p:nvSpPr>
        <p:spPr>
          <a:xfrm>
            <a:off x="-190950" y="423050"/>
            <a:ext cx="9838800" cy="6198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6"/>
          <p:cNvSpPr txBox="1"/>
          <p:nvPr>
            <p:ph type="title"/>
          </p:nvPr>
        </p:nvSpPr>
        <p:spPr>
          <a:xfrm>
            <a:off x="311700" y="30935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Data Clean-up Process</a:t>
            </a:r>
            <a:endParaRPr/>
          </a:p>
        </p:txBody>
      </p:sp>
      <p:pic>
        <p:nvPicPr>
          <p:cNvPr id="95" name="Google Shape;95;p16"/>
          <p:cNvPicPr preferRelativeResize="0"/>
          <p:nvPr/>
        </p:nvPicPr>
        <p:blipFill rotWithShape="1">
          <a:blip r:embed="rId3">
            <a:alphaModFix/>
          </a:blip>
          <a:srcRect b="67806" l="7205" r="1810" t="0"/>
          <a:stretch/>
        </p:blipFill>
        <p:spPr>
          <a:xfrm>
            <a:off x="550675" y="2380750"/>
            <a:ext cx="8042650" cy="1253650"/>
          </a:xfrm>
          <a:prstGeom prst="rect">
            <a:avLst/>
          </a:prstGeom>
          <a:noFill/>
          <a:ln>
            <a:noFill/>
          </a:ln>
        </p:spPr>
      </p:pic>
      <p:sp>
        <p:nvSpPr>
          <p:cNvPr id="96" name="Google Shape;96;p16"/>
          <p:cNvSpPr txBox="1"/>
          <p:nvPr/>
        </p:nvSpPr>
        <p:spPr>
          <a:xfrm>
            <a:off x="500325" y="3837200"/>
            <a:ext cx="8281500" cy="769500"/>
          </a:xfrm>
          <a:prstGeom prst="rect">
            <a:avLst/>
          </a:prstGeom>
          <a:noFill/>
          <a:ln>
            <a:noFill/>
          </a:ln>
        </p:spPr>
        <p:txBody>
          <a:bodyPr anchorCtr="0" anchor="t" bIns="91425" lIns="91425" spcFirstLastPara="1" rIns="91425" wrap="square" tIns="91425">
            <a:spAutoFit/>
          </a:bodyPr>
          <a:lstStyle/>
          <a:p>
            <a:pPr indent="-292100" lvl="0" marL="457200" rtl="0" algn="l">
              <a:lnSpc>
                <a:spcPct val="140000"/>
              </a:lnSpc>
              <a:spcBef>
                <a:spcPts val="0"/>
              </a:spcBef>
              <a:spcAft>
                <a:spcPts val="0"/>
              </a:spcAft>
              <a:buClr>
                <a:schemeClr val="dk2"/>
              </a:buClr>
              <a:buSzPts val="1000"/>
              <a:buFont typeface="Source Code Pro"/>
              <a:buChar char="➔"/>
            </a:pPr>
            <a:r>
              <a:rPr lang="en" sz="1000">
                <a:solidFill>
                  <a:schemeClr val="dk2"/>
                </a:solidFill>
                <a:latin typeface="Source Code Pro"/>
                <a:ea typeface="Source Code Pro"/>
                <a:cs typeface="Source Code Pro"/>
                <a:sym typeface="Source Code Pro"/>
              </a:rPr>
              <a:t>Converted timestamps from an epoch format to a regular datetime formatting.</a:t>
            </a:r>
            <a:endParaRPr sz="1000">
              <a:solidFill>
                <a:schemeClr val="dk2"/>
              </a:solidFill>
              <a:latin typeface="Source Code Pro"/>
              <a:ea typeface="Source Code Pro"/>
              <a:cs typeface="Source Code Pro"/>
              <a:sym typeface="Source Code Pro"/>
            </a:endParaRPr>
          </a:p>
          <a:p>
            <a:pPr indent="-292100" lvl="0" marL="457200" rtl="0" algn="l">
              <a:lnSpc>
                <a:spcPct val="140000"/>
              </a:lnSpc>
              <a:spcBef>
                <a:spcPts val="0"/>
              </a:spcBef>
              <a:spcAft>
                <a:spcPts val="0"/>
              </a:spcAft>
              <a:buClr>
                <a:schemeClr val="dk2"/>
              </a:buClr>
              <a:buSzPts val="1000"/>
              <a:buFont typeface="Source Code Pro"/>
              <a:buChar char="➔"/>
            </a:pPr>
            <a:r>
              <a:rPr lang="en" sz="1000">
                <a:solidFill>
                  <a:schemeClr val="dk2"/>
                </a:solidFill>
                <a:latin typeface="Source Code Pro"/>
                <a:ea typeface="Source Code Pro"/>
                <a:cs typeface="Source Code Pro"/>
                <a:sym typeface="Source Code Pro"/>
              </a:rPr>
              <a:t>Ensured that milliseconds &amp; seconds in epoch format was adjusted accordingly.</a:t>
            </a:r>
            <a:endParaRPr sz="1000">
              <a:solidFill>
                <a:schemeClr val="dk2"/>
              </a:solidFill>
              <a:latin typeface="Source Code Pro"/>
              <a:ea typeface="Source Code Pro"/>
              <a:cs typeface="Source Code Pro"/>
              <a:sym typeface="Source Code Pro"/>
            </a:endParaRPr>
          </a:p>
          <a:p>
            <a:pPr indent="-292100" lvl="0" marL="457200" rtl="0" algn="l">
              <a:lnSpc>
                <a:spcPct val="140000"/>
              </a:lnSpc>
              <a:spcBef>
                <a:spcPts val="0"/>
              </a:spcBef>
              <a:spcAft>
                <a:spcPts val="0"/>
              </a:spcAft>
              <a:buClr>
                <a:schemeClr val="dk2"/>
              </a:buClr>
              <a:buSzPts val="1000"/>
              <a:buFont typeface="Source Code Pro"/>
              <a:buChar char="➔"/>
            </a:pPr>
            <a:r>
              <a:rPr lang="en" sz="1000">
                <a:solidFill>
                  <a:schemeClr val="dk2"/>
                </a:solidFill>
                <a:latin typeface="Source Code Pro"/>
                <a:ea typeface="Source Code Pro"/>
                <a:cs typeface="Source Code Pro"/>
                <a:sym typeface="Source Code Pro"/>
              </a:rPr>
              <a:t>Added day of the week and month for easier grouping functions down the line.</a:t>
            </a:r>
            <a:endParaRPr sz="10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2"/>
          <p:cNvSpPr txBox="1"/>
          <p:nvPr/>
        </p:nvSpPr>
        <p:spPr>
          <a:xfrm>
            <a:off x="282575" y="3105275"/>
            <a:ext cx="30000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rPr>
              <a:t>RIDE TYPE COUNTS OVERALL</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rPr lang="en" sz="600">
                <a:solidFill>
                  <a:schemeClr val="dk1"/>
                </a:solidFill>
              </a:rPr>
              <a:t>1 - RIDE_TYPE NAME (UberXL): 20197</a:t>
            </a:r>
            <a:endParaRPr sz="600">
              <a:solidFill>
                <a:schemeClr val="dk1"/>
              </a:solidFill>
            </a:endParaRPr>
          </a:p>
          <a:p>
            <a:pPr indent="0" lvl="0" marL="0" rtl="0" algn="l">
              <a:spcBef>
                <a:spcPts val="0"/>
              </a:spcBef>
              <a:spcAft>
                <a:spcPts val="0"/>
              </a:spcAft>
              <a:buNone/>
            </a:pPr>
            <a:r>
              <a:rPr lang="en" sz="600">
                <a:solidFill>
                  <a:schemeClr val="dk1"/>
                </a:solidFill>
              </a:rPr>
              <a:t>2 - RIDE_TYPE NAME (Black): 20125</a:t>
            </a:r>
            <a:endParaRPr sz="600">
              <a:solidFill>
                <a:schemeClr val="dk1"/>
              </a:solidFill>
            </a:endParaRPr>
          </a:p>
          <a:p>
            <a:pPr indent="0" lvl="0" marL="0" rtl="0" algn="l">
              <a:spcBef>
                <a:spcPts val="0"/>
              </a:spcBef>
              <a:spcAft>
                <a:spcPts val="0"/>
              </a:spcAft>
              <a:buNone/>
            </a:pPr>
            <a:r>
              <a:rPr lang="en" sz="600">
                <a:solidFill>
                  <a:schemeClr val="dk1"/>
                </a:solidFill>
              </a:rPr>
              <a:t>3 - RIDE_TYPE NAME (Black SUV): 20109</a:t>
            </a:r>
            <a:endParaRPr sz="600">
              <a:solidFill>
                <a:schemeClr val="dk1"/>
              </a:solidFill>
            </a:endParaRPr>
          </a:p>
          <a:p>
            <a:pPr indent="0" lvl="0" marL="0" rtl="0" algn="l">
              <a:spcBef>
                <a:spcPts val="0"/>
              </a:spcBef>
              <a:spcAft>
                <a:spcPts val="0"/>
              </a:spcAft>
              <a:buNone/>
            </a:pPr>
            <a:r>
              <a:rPr lang="en" sz="600">
                <a:solidFill>
                  <a:schemeClr val="dk1"/>
                </a:solidFill>
              </a:rPr>
              <a:t>4 - RIDE_TYPE NAME (Taxi): 20098</a:t>
            </a:r>
            <a:endParaRPr sz="600">
              <a:solidFill>
                <a:schemeClr val="dk1"/>
              </a:solidFill>
            </a:endParaRPr>
          </a:p>
          <a:p>
            <a:pPr indent="0" lvl="0" marL="0" rtl="0" algn="l">
              <a:spcBef>
                <a:spcPts val="0"/>
              </a:spcBef>
              <a:spcAft>
                <a:spcPts val="0"/>
              </a:spcAft>
              <a:buNone/>
            </a:pPr>
            <a:r>
              <a:rPr lang="en" sz="600">
                <a:solidFill>
                  <a:schemeClr val="dk1"/>
                </a:solidFill>
              </a:rPr>
              <a:t>5 - RIDE_TYPE NAME (UberX): 19994</a:t>
            </a:r>
            <a:endParaRPr sz="600">
              <a:solidFill>
                <a:schemeClr val="dk1"/>
              </a:solidFill>
            </a:endParaRPr>
          </a:p>
          <a:p>
            <a:pPr indent="0" lvl="0" marL="0" rtl="0" algn="l">
              <a:spcBef>
                <a:spcPts val="0"/>
              </a:spcBef>
              <a:spcAft>
                <a:spcPts val="0"/>
              </a:spcAft>
              <a:buNone/>
            </a:pPr>
            <a:r>
              <a:rPr lang="en" sz="600">
                <a:solidFill>
                  <a:schemeClr val="dk1"/>
                </a:solidFill>
              </a:rPr>
              <a:t>6 - RIDE_TYPE NAME (WAV): 19980</a:t>
            </a:r>
            <a:endParaRPr sz="600">
              <a:solidFill>
                <a:schemeClr val="dk1"/>
              </a:solidFill>
            </a:endParaRPr>
          </a:p>
          <a:p>
            <a:pPr indent="0" lvl="0" marL="0" rtl="0" algn="l">
              <a:spcBef>
                <a:spcPts val="0"/>
              </a:spcBef>
              <a:spcAft>
                <a:spcPts val="0"/>
              </a:spcAft>
              <a:buNone/>
            </a:pPr>
            <a:r>
              <a:rPr lang="en" sz="600">
                <a:solidFill>
                  <a:schemeClr val="dk1"/>
                </a:solidFill>
              </a:rPr>
              <a:t>7 - RIDE_TYPE NAME (UberPool): 19963</a:t>
            </a:r>
            <a:endParaRPr sz="600">
              <a:solidFill>
                <a:schemeClr val="dk1"/>
              </a:solidFill>
            </a:endParaRPr>
          </a:p>
          <a:p>
            <a:pPr indent="0" lvl="0" marL="0" rtl="0" algn="l">
              <a:spcBef>
                <a:spcPts val="0"/>
              </a:spcBef>
              <a:spcAft>
                <a:spcPts val="0"/>
              </a:spcAft>
              <a:buNone/>
            </a:pPr>
            <a:r>
              <a:rPr lang="en" sz="600">
                <a:solidFill>
                  <a:schemeClr val="dk1"/>
                </a:solidFill>
              </a:rPr>
              <a:t>8 - RIDE_TYPE NAME (Lyft XL): 18644</a:t>
            </a:r>
            <a:endParaRPr sz="600">
              <a:solidFill>
                <a:schemeClr val="dk1"/>
              </a:solidFill>
            </a:endParaRPr>
          </a:p>
          <a:p>
            <a:pPr indent="0" lvl="0" marL="0" rtl="0" algn="l">
              <a:spcBef>
                <a:spcPts val="0"/>
              </a:spcBef>
              <a:spcAft>
                <a:spcPts val="0"/>
              </a:spcAft>
              <a:buNone/>
            </a:pPr>
            <a:r>
              <a:rPr lang="en" sz="600">
                <a:solidFill>
                  <a:schemeClr val="dk1"/>
                </a:solidFill>
                <a:highlight>
                  <a:srgbClr val="FFFF00"/>
                </a:highlight>
              </a:rPr>
              <a:t>9 - RIDE_TYPE NAME (Lux): 18586</a:t>
            </a:r>
            <a:endParaRPr sz="600">
              <a:solidFill>
                <a:schemeClr val="dk1"/>
              </a:solidFill>
              <a:highlight>
                <a:srgbClr val="FFFF00"/>
              </a:highlight>
            </a:endParaRPr>
          </a:p>
          <a:p>
            <a:pPr indent="0" lvl="0" marL="0" rtl="0" algn="l">
              <a:spcBef>
                <a:spcPts val="0"/>
              </a:spcBef>
              <a:spcAft>
                <a:spcPts val="0"/>
              </a:spcAft>
              <a:buNone/>
            </a:pPr>
            <a:r>
              <a:rPr lang="en" sz="600">
                <a:solidFill>
                  <a:schemeClr val="dk1"/>
                </a:solidFill>
              </a:rPr>
              <a:t>10 - RIDE_TYPE NAME (Lux Black XL): 18579</a:t>
            </a:r>
            <a:endParaRPr sz="600">
              <a:solidFill>
                <a:schemeClr val="dk1"/>
              </a:solidFill>
            </a:endParaRPr>
          </a:p>
          <a:p>
            <a:pPr indent="0" lvl="0" marL="0" rtl="0" algn="l">
              <a:spcBef>
                <a:spcPts val="0"/>
              </a:spcBef>
              <a:spcAft>
                <a:spcPts val="0"/>
              </a:spcAft>
              <a:buNone/>
            </a:pPr>
            <a:r>
              <a:rPr lang="en" sz="600">
                <a:solidFill>
                  <a:schemeClr val="dk1"/>
                </a:solidFill>
              </a:rPr>
              <a:t>11 - RIDE_TYPE NAME (Shared): 18560</a:t>
            </a:r>
            <a:endParaRPr sz="600">
              <a:solidFill>
                <a:schemeClr val="dk1"/>
              </a:solidFill>
            </a:endParaRPr>
          </a:p>
          <a:p>
            <a:pPr indent="0" lvl="0" marL="0" rtl="0" algn="l">
              <a:spcBef>
                <a:spcPts val="0"/>
              </a:spcBef>
              <a:spcAft>
                <a:spcPts val="0"/>
              </a:spcAft>
              <a:buNone/>
            </a:pPr>
            <a:r>
              <a:rPr lang="en" sz="600">
                <a:solidFill>
                  <a:schemeClr val="dk1"/>
                </a:solidFill>
              </a:rPr>
              <a:t>12 - RIDE_TYPE NAME (Lyft): 18534</a:t>
            </a:r>
            <a:endParaRPr sz="600">
              <a:solidFill>
                <a:schemeClr val="dk1"/>
              </a:solidFill>
            </a:endParaRPr>
          </a:p>
          <a:p>
            <a:pPr indent="0" lvl="0" marL="0" rtl="0" algn="l">
              <a:spcBef>
                <a:spcPts val="0"/>
              </a:spcBef>
              <a:spcAft>
                <a:spcPts val="0"/>
              </a:spcAft>
              <a:buNone/>
            </a:pPr>
            <a:r>
              <a:rPr lang="en" sz="600">
                <a:solidFill>
                  <a:schemeClr val="dk1"/>
                </a:solidFill>
              </a:rPr>
              <a:t>13 - RIDE_TYPE NAME (Lux Black): 18458</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t/>
            </a:r>
            <a:endParaRPr sz="600">
              <a:solidFill>
                <a:schemeClr val="dk1"/>
              </a:solidFill>
            </a:endParaRPr>
          </a:p>
        </p:txBody>
      </p:sp>
      <p:sp>
        <p:nvSpPr>
          <p:cNvPr id="423" name="Google Shape;423;p52"/>
          <p:cNvSpPr txBox="1"/>
          <p:nvPr/>
        </p:nvSpPr>
        <p:spPr>
          <a:xfrm>
            <a:off x="3133475" y="3059075"/>
            <a:ext cx="30000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rPr>
              <a:t>TOTAL REVENUE </a:t>
            </a:r>
            <a:br>
              <a:rPr lang="en" sz="600">
                <a:solidFill>
                  <a:schemeClr val="dk1"/>
                </a:solidFill>
              </a:rPr>
            </a:br>
            <a:r>
              <a:rPr lang="en" sz="600">
                <a:solidFill>
                  <a:schemeClr val="dk1"/>
                </a:solidFill>
              </a:rPr>
              <a:t>by RIDE TYPE</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rPr lang="en" sz="600">
                <a:solidFill>
                  <a:schemeClr val="dk1"/>
                </a:solidFill>
              </a:rPr>
              <a:t>1- Black SUV: $607,876.50 </a:t>
            </a:r>
            <a:endParaRPr sz="600">
              <a:solidFill>
                <a:schemeClr val="dk1"/>
              </a:solidFill>
            </a:endParaRPr>
          </a:p>
          <a:p>
            <a:pPr indent="0" lvl="0" marL="0" rtl="0" algn="l">
              <a:spcBef>
                <a:spcPts val="0"/>
              </a:spcBef>
              <a:spcAft>
                <a:spcPts val="0"/>
              </a:spcAft>
              <a:buNone/>
            </a:pPr>
            <a:r>
              <a:rPr lang="en" sz="600">
                <a:solidFill>
                  <a:schemeClr val="dk1"/>
                </a:solidFill>
              </a:rPr>
              <a:t>2- Lux Black XL: $600,229.50 </a:t>
            </a:r>
            <a:endParaRPr sz="600">
              <a:solidFill>
                <a:schemeClr val="dk1"/>
              </a:solidFill>
            </a:endParaRPr>
          </a:p>
          <a:p>
            <a:pPr indent="0" lvl="0" marL="0" rtl="0" algn="l">
              <a:spcBef>
                <a:spcPts val="0"/>
              </a:spcBef>
              <a:spcAft>
                <a:spcPts val="0"/>
              </a:spcAft>
              <a:buNone/>
            </a:pPr>
            <a:r>
              <a:rPr lang="en" sz="600">
                <a:solidFill>
                  <a:schemeClr val="dk1"/>
                </a:solidFill>
              </a:rPr>
              <a:t>3- Lux Black: $424,461.20 </a:t>
            </a:r>
            <a:endParaRPr sz="600">
              <a:solidFill>
                <a:schemeClr val="dk1"/>
              </a:solidFill>
            </a:endParaRPr>
          </a:p>
          <a:p>
            <a:pPr indent="0" lvl="0" marL="0" rtl="0" algn="l">
              <a:spcBef>
                <a:spcPts val="0"/>
              </a:spcBef>
              <a:spcAft>
                <a:spcPts val="0"/>
              </a:spcAft>
              <a:buNone/>
            </a:pPr>
            <a:r>
              <a:rPr lang="en" sz="600">
                <a:solidFill>
                  <a:schemeClr val="dk1"/>
                </a:solidFill>
              </a:rPr>
              <a:t>4- Black: $412,885.00 </a:t>
            </a:r>
            <a:endParaRPr sz="600">
              <a:solidFill>
                <a:schemeClr val="dk1"/>
              </a:solidFill>
            </a:endParaRPr>
          </a:p>
          <a:p>
            <a:pPr indent="0" lvl="0" marL="0" rtl="0" algn="l">
              <a:spcBef>
                <a:spcPts val="0"/>
              </a:spcBef>
              <a:spcAft>
                <a:spcPts val="0"/>
              </a:spcAft>
              <a:buNone/>
            </a:pPr>
            <a:r>
              <a:rPr lang="en" sz="600">
                <a:solidFill>
                  <a:schemeClr val="dk1"/>
                </a:solidFill>
                <a:highlight>
                  <a:srgbClr val="FFFF00"/>
                </a:highlight>
              </a:rPr>
              <a:t>5- Lux: $330,299.00 </a:t>
            </a:r>
            <a:endParaRPr sz="600">
              <a:solidFill>
                <a:schemeClr val="dk1"/>
              </a:solidFill>
              <a:highlight>
                <a:srgbClr val="FFFF00"/>
              </a:highlight>
            </a:endParaRPr>
          </a:p>
          <a:p>
            <a:pPr indent="0" lvl="0" marL="0" rtl="0" algn="l">
              <a:spcBef>
                <a:spcPts val="0"/>
              </a:spcBef>
              <a:spcAft>
                <a:spcPts val="0"/>
              </a:spcAft>
              <a:buNone/>
            </a:pPr>
            <a:r>
              <a:rPr lang="en" sz="600">
                <a:solidFill>
                  <a:schemeClr val="dk1"/>
                </a:solidFill>
              </a:rPr>
              <a:t>6- UberXL: $316,497.50 </a:t>
            </a:r>
            <a:endParaRPr sz="600">
              <a:solidFill>
                <a:schemeClr val="dk1"/>
              </a:solidFill>
            </a:endParaRPr>
          </a:p>
          <a:p>
            <a:pPr indent="0" lvl="0" marL="0" rtl="0" algn="l">
              <a:spcBef>
                <a:spcPts val="0"/>
              </a:spcBef>
              <a:spcAft>
                <a:spcPts val="0"/>
              </a:spcAft>
              <a:buNone/>
            </a:pPr>
            <a:r>
              <a:rPr lang="en" sz="600">
                <a:solidFill>
                  <a:schemeClr val="dk1"/>
                </a:solidFill>
              </a:rPr>
              <a:t>7- Lyft XL: $285,467.10 </a:t>
            </a:r>
            <a:endParaRPr sz="600">
              <a:solidFill>
                <a:schemeClr val="dk1"/>
              </a:solidFill>
            </a:endParaRPr>
          </a:p>
          <a:p>
            <a:pPr indent="0" lvl="0" marL="0" rtl="0" algn="l">
              <a:spcBef>
                <a:spcPts val="0"/>
              </a:spcBef>
              <a:spcAft>
                <a:spcPts val="0"/>
              </a:spcAft>
              <a:buNone/>
            </a:pPr>
            <a:r>
              <a:rPr lang="en" sz="600">
                <a:solidFill>
                  <a:schemeClr val="dk1"/>
                </a:solidFill>
              </a:rPr>
              <a:t>8- WAV: $195,575.00 </a:t>
            </a:r>
            <a:endParaRPr sz="600">
              <a:solidFill>
                <a:schemeClr val="dk1"/>
              </a:solidFill>
            </a:endParaRPr>
          </a:p>
          <a:p>
            <a:pPr indent="0" lvl="0" marL="0" rtl="0" algn="l">
              <a:spcBef>
                <a:spcPts val="0"/>
              </a:spcBef>
              <a:spcAft>
                <a:spcPts val="0"/>
              </a:spcAft>
              <a:buNone/>
            </a:pPr>
            <a:r>
              <a:rPr lang="en" sz="600">
                <a:solidFill>
                  <a:schemeClr val="dk1"/>
                </a:solidFill>
              </a:rPr>
              <a:t>9- UberX: $195,537.00 </a:t>
            </a:r>
            <a:endParaRPr sz="600">
              <a:solidFill>
                <a:schemeClr val="dk1"/>
              </a:solidFill>
            </a:endParaRPr>
          </a:p>
          <a:p>
            <a:pPr indent="0" lvl="0" marL="0" rtl="0" algn="l">
              <a:spcBef>
                <a:spcPts val="0"/>
              </a:spcBef>
              <a:spcAft>
                <a:spcPts val="0"/>
              </a:spcAft>
              <a:buNone/>
            </a:pPr>
            <a:r>
              <a:rPr lang="en" sz="600">
                <a:solidFill>
                  <a:schemeClr val="dk1"/>
                </a:solidFill>
              </a:rPr>
              <a:t>10- Lyft: $178,235.35 </a:t>
            </a:r>
            <a:endParaRPr sz="600">
              <a:solidFill>
                <a:schemeClr val="dk1"/>
              </a:solidFill>
            </a:endParaRPr>
          </a:p>
          <a:p>
            <a:pPr indent="0" lvl="0" marL="0" rtl="0" algn="l">
              <a:spcBef>
                <a:spcPts val="0"/>
              </a:spcBef>
              <a:spcAft>
                <a:spcPts val="0"/>
              </a:spcAft>
              <a:buNone/>
            </a:pPr>
            <a:r>
              <a:rPr lang="en" sz="600">
                <a:solidFill>
                  <a:schemeClr val="dk1"/>
                </a:solidFill>
              </a:rPr>
              <a:t>11- UberPool: $174,393.00 </a:t>
            </a:r>
            <a:endParaRPr sz="600">
              <a:solidFill>
                <a:schemeClr val="dk1"/>
              </a:solidFill>
            </a:endParaRPr>
          </a:p>
          <a:p>
            <a:pPr indent="0" lvl="0" marL="0" rtl="0" algn="l">
              <a:spcBef>
                <a:spcPts val="0"/>
              </a:spcBef>
              <a:spcAft>
                <a:spcPts val="0"/>
              </a:spcAft>
              <a:buNone/>
            </a:pPr>
            <a:r>
              <a:rPr lang="en" sz="600">
                <a:solidFill>
                  <a:schemeClr val="dk1"/>
                </a:solidFill>
              </a:rPr>
              <a:t>12- Shared: $111,763.00 </a:t>
            </a:r>
            <a:endParaRPr sz="600">
              <a:solidFill>
                <a:schemeClr val="dk1"/>
              </a:solidFill>
            </a:endParaRPr>
          </a:p>
          <a:p>
            <a:pPr indent="0" lvl="0" marL="0" rtl="0" algn="l">
              <a:spcBef>
                <a:spcPts val="0"/>
              </a:spcBef>
              <a:spcAft>
                <a:spcPts val="0"/>
              </a:spcAft>
              <a:buNone/>
            </a:pPr>
            <a:r>
              <a:rPr lang="en" sz="600">
                <a:solidFill>
                  <a:schemeClr val="dk1"/>
                </a:solidFill>
              </a:rPr>
              <a:t>13- Taxi: $0.00</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t/>
            </a:r>
            <a:endParaRPr sz="600">
              <a:solidFill>
                <a:schemeClr val="dk1"/>
              </a:solidFill>
            </a:endParaRPr>
          </a:p>
        </p:txBody>
      </p:sp>
      <p:sp>
        <p:nvSpPr>
          <p:cNvPr id="424" name="Google Shape;424;p52"/>
          <p:cNvSpPr txBox="1"/>
          <p:nvPr/>
        </p:nvSpPr>
        <p:spPr>
          <a:xfrm>
            <a:off x="5868250" y="3059075"/>
            <a:ext cx="30000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rPr>
              <a:t>MEAN REVENUE by RIDE TYPE DISTANCE</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rPr lang="en" sz="600">
                <a:solidFill>
                  <a:schemeClr val="dk1"/>
                </a:solidFill>
              </a:rPr>
              <a:t>1- Lux Black XL: $14.82 / mile</a:t>
            </a:r>
            <a:endParaRPr sz="600">
              <a:solidFill>
                <a:schemeClr val="dk1"/>
              </a:solidFill>
            </a:endParaRPr>
          </a:p>
          <a:p>
            <a:pPr indent="0" lvl="0" marL="0" rtl="0" algn="l">
              <a:spcBef>
                <a:spcPts val="0"/>
              </a:spcBef>
              <a:spcAft>
                <a:spcPts val="0"/>
              </a:spcAft>
              <a:buNone/>
            </a:pPr>
            <a:r>
              <a:rPr lang="en" sz="600">
                <a:solidFill>
                  <a:schemeClr val="dk1"/>
                </a:solidFill>
              </a:rPr>
              <a:t>2- Black SUV: $13.89 / mile</a:t>
            </a:r>
            <a:endParaRPr sz="600">
              <a:solidFill>
                <a:schemeClr val="dk1"/>
              </a:solidFill>
            </a:endParaRPr>
          </a:p>
          <a:p>
            <a:pPr indent="0" lvl="0" marL="0" rtl="0" algn="l">
              <a:spcBef>
                <a:spcPts val="0"/>
              </a:spcBef>
              <a:spcAft>
                <a:spcPts val="0"/>
              </a:spcAft>
              <a:buNone/>
            </a:pPr>
            <a:r>
              <a:rPr lang="en" sz="600">
                <a:solidFill>
                  <a:schemeClr val="dk1"/>
                </a:solidFill>
              </a:rPr>
              <a:t>3- Lux Black: $10.57 / mile</a:t>
            </a:r>
            <a:endParaRPr sz="600">
              <a:solidFill>
                <a:schemeClr val="dk1"/>
              </a:solidFill>
            </a:endParaRPr>
          </a:p>
          <a:p>
            <a:pPr indent="0" lvl="0" marL="0" rtl="0" algn="l">
              <a:spcBef>
                <a:spcPts val="0"/>
              </a:spcBef>
              <a:spcAft>
                <a:spcPts val="0"/>
              </a:spcAft>
              <a:buNone/>
            </a:pPr>
            <a:r>
              <a:rPr lang="en" sz="600">
                <a:solidFill>
                  <a:schemeClr val="dk1"/>
                </a:solidFill>
              </a:rPr>
              <a:t>4- Black: $9.37 / mile</a:t>
            </a:r>
            <a:endParaRPr sz="600">
              <a:solidFill>
                <a:schemeClr val="dk1"/>
              </a:solidFill>
            </a:endParaRPr>
          </a:p>
          <a:p>
            <a:pPr indent="0" lvl="0" marL="0" rtl="0" algn="l">
              <a:spcBef>
                <a:spcPts val="0"/>
              </a:spcBef>
              <a:spcAft>
                <a:spcPts val="0"/>
              </a:spcAft>
              <a:buNone/>
            </a:pPr>
            <a:r>
              <a:rPr lang="en" sz="600">
                <a:solidFill>
                  <a:schemeClr val="dk1"/>
                </a:solidFill>
                <a:highlight>
                  <a:srgbClr val="FFFF00"/>
                </a:highlight>
              </a:rPr>
              <a:t>5- Lux: $8.14 / mile</a:t>
            </a:r>
            <a:endParaRPr sz="600">
              <a:solidFill>
                <a:schemeClr val="dk1"/>
              </a:solidFill>
              <a:highlight>
                <a:srgbClr val="FFFF00"/>
              </a:highlight>
            </a:endParaRPr>
          </a:p>
          <a:p>
            <a:pPr indent="0" lvl="0" marL="0" rtl="0" algn="l">
              <a:spcBef>
                <a:spcPts val="0"/>
              </a:spcBef>
              <a:spcAft>
                <a:spcPts val="0"/>
              </a:spcAft>
              <a:buNone/>
            </a:pPr>
            <a:r>
              <a:rPr lang="en" sz="600">
                <a:solidFill>
                  <a:schemeClr val="dk1"/>
                </a:solidFill>
              </a:rPr>
              <a:t>6- UberXL: $7.16 / mile</a:t>
            </a:r>
            <a:endParaRPr sz="600">
              <a:solidFill>
                <a:schemeClr val="dk1"/>
              </a:solidFill>
            </a:endParaRPr>
          </a:p>
          <a:p>
            <a:pPr indent="0" lvl="0" marL="0" rtl="0" algn="l">
              <a:spcBef>
                <a:spcPts val="0"/>
              </a:spcBef>
              <a:spcAft>
                <a:spcPts val="0"/>
              </a:spcAft>
              <a:buNone/>
            </a:pPr>
            <a:r>
              <a:rPr lang="en" sz="600">
                <a:solidFill>
                  <a:schemeClr val="dk1"/>
                </a:solidFill>
              </a:rPr>
              <a:t>7- Lyft XL: $7.01 / mile</a:t>
            </a:r>
            <a:endParaRPr sz="600">
              <a:solidFill>
                <a:schemeClr val="dk1"/>
              </a:solidFill>
            </a:endParaRPr>
          </a:p>
          <a:p>
            <a:pPr indent="0" lvl="0" marL="0" rtl="0" algn="l">
              <a:spcBef>
                <a:spcPts val="0"/>
              </a:spcBef>
              <a:spcAft>
                <a:spcPts val="0"/>
              </a:spcAft>
              <a:buNone/>
            </a:pPr>
            <a:r>
              <a:rPr lang="en" sz="600">
                <a:solidFill>
                  <a:schemeClr val="dk1"/>
                </a:solidFill>
              </a:rPr>
              <a:t>8- WAV: $4.45 / mile</a:t>
            </a:r>
            <a:endParaRPr sz="600">
              <a:solidFill>
                <a:schemeClr val="dk1"/>
              </a:solidFill>
            </a:endParaRPr>
          </a:p>
          <a:p>
            <a:pPr indent="0" lvl="0" marL="0" rtl="0" algn="l">
              <a:spcBef>
                <a:spcPts val="0"/>
              </a:spcBef>
              <a:spcAft>
                <a:spcPts val="0"/>
              </a:spcAft>
              <a:buNone/>
            </a:pPr>
            <a:r>
              <a:rPr lang="en" sz="600">
                <a:solidFill>
                  <a:schemeClr val="dk1"/>
                </a:solidFill>
              </a:rPr>
              <a:t>9- UberX: $4.48 / mile</a:t>
            </a:r>
            <a:endParaRPr sz="600">
              <a:solidFill>
                <a:schemeClr val="dk1"/>
              </a:solidFill>
            </a:endParaRPr>
          </a:p>
          <a:p>
            <a:pPr indent="0" lvl="0" marL="0" rtl="0" algn="l">
              <a:spcBef>
                <a:spcPts val="0"/>
              </a:spcBef>
              <a:spcAft>
                <a:spcPts val="0"/>
              </a:spcAft>
              <a:buNone/>
            </a:pPr>
            <a:r>
              <a:rPr lang="en" sz="600">
                <a:solidFill>
                  <a:schemeClr val="dk1"/>
                </a:solidFill>
              </a:rPr>
              <a:t>10- Lyft: $4.40 / mile</a:t>
            </a:r>
            <a:endParaRPr sz="600">
              <a:solidFill>
                <a:schemeClr val="dk1"/>
              </a:solidFill>
            </a:endParaRPr>
          </a:p>
          <a:p>
            <a:pPr indent="0" lvl="0" marL="0" rtl="0" algn="l">
              <a:spcBef>
                <a:spcPts val="0"/>
              </a:spcBef>
              <a:spcAft>
                <a:spcPts val="0"/>
              </a:spcAft>
              <a:buNone/>
            </a:pPr>
            <a:r>
              <a:rPr lang="en" sz="600">
                <a:solidFill>
                  <a:schemeClr val="dk1"/>
                </a:solidFill>
              </a:rPr>
              <a:t>11- UberPool: $4.01 / mile</a:t>
            </a:r>
            <a:endParaRPr sz="600">
              <a:solidFill>
                <a:schemeClr val="dk1"/>
              </a:solidFill>
            </a:endParaRPr>
          </a:p>
          <a:p>
            <a:pPr indent="0" lvl="0" marL="0" rtl="0" algn="l">
              <a:spcBef>
                <a:spcPts val="0"/>
              </a:spcBef>
              <a:spcAft>
                <a:spcPts val="0"/>
              </a:spcAft>
              <a:buNone/>
            </a:pPr>
            <a:r>
              <a:rPr lang="en" sz="600">
                <a:solidFill>
                  <a:schemeClr val="dk1"/>
                </a:solidFill>
              </a:rPr>
              <a:t>12- Shared: $2.76 / mile</a:t>
            </a:r>
            <a:endParaRPr sz="600">
              <a:solidFill>
                <a:schemeClr val="dk1"/>
              </a:solidFill>
            </a:endParaRPr>
          </a:p>
          <a:p>
            <a:pPr indent="0" lvl="0" marL="0" rtl="0" algn="l">
              <a:spcBef>
                <a:spcPts val="0"/>
              </a:spcBef>
              <a:spcAft>
                <a:spcPts val="0"/>
              </a:spcAft>
              <a:buNone/>
            </a:pPr>
            <a:r>
              <a:rPr lang="en" sz="600">
                <a:solidFill>
                  <a:schemeClr val="dk1"/>
                </a:solidFill>
              </a:rPr>
              <a:t>13- Taxi: $0.00 / mile</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t/>
            </a:r>
            <a:endParaRPr sz="600">
              <a:solidFill>
                <a:schemeClr val="dk1"/>
              </a:solidFill>
            </a:endParaRPr>
          </a:p>
        </p:txBody>
      </p:sp>
      <p:sp>
        <p:nvSpPr>
          <p:cNvPr id="425" name="Google Shape;425;p52"/>
          <p:cNvSpPr txBox="1"/>
          <p:nvPr/>
        </p:nvSpPr>
        <p:spPr>
          <a:xfrm>
            <a:off x="2362800" y="15525"/>
            <a:ext cx="35466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dk1"/>
                </a:solidFill>
              </a:rPr>
              <a:t>The Story of: Lux </a:t>
            </a:r>
            <a:endParaRPr sz="900">
              <a:solidFill>
                <a:schemeClr val="dk1"/>
              </a:solidFill>
            </a:endParaRPr>
          </a:p>
        </p:txBody>
      </p:sp>
      <p:pic>
        <p:nvPicPr>
          <p:cNvPr id="426" name="Google Shape;426;p52"/>
          <p:cNvPicPr preferRelativeResize="0"/>
          <p:nvPr/>
        </p:nvPicPr>
        <p:blipFill>
          <a:blip r:embed="rId3">
            <a:alphaModFix/>
          </a:blip>
          <a:stretch>
            <a:fillRect/>
          </a:stretch>
        </p:blipFill>
        <p:spPr>
          <a:xfrm>
            <a:off x="152400" y="587475"/>
            <a:ext cx="2860451" cy="2177150"/>
          </a:xfrm>
          <a:prstGeom prst="rect">
            <a:avLst/>
          </a:prstGeom>
          <a:noFill/>
          <a:ln>
            <a:noFill/>
          </a:ln>
        </p:spPr>
      </p:pic>
      <p:pic>
        <p:nvPicPr>
          <p:cNvPr id="427" name="Google Shape;427;p52"/>
          <p:cNvPicPr preferRelativeResize="0"/>
          <p:nvPr/>
        </p:nvPicPr>
        <p:blipFill>
          <a:blip r:embed="rId4">
            <a:alphaModFix/>
          </a:blip>
          <a:stretch>
            <a:fillRect/>
          </a:stretch>
        </p:blipFill>
        <p:spPr>
          <a:xfrm>
            <a:off x="2863588" y="533238"/>
            <a:ext cx="3009326" cy="2331219"/>
          </a:xfrm>
          <a:prstGeom prst="rect">
            <a:avLst/>
          </a:prstGeom>
          <a:noFill/>
          <a:ln>
            <a:noFill/>
          </a:ln>
        </p:spPr>
      </p:pic>
      <p:pic>
        <p:nvPicPr>
          <p:cNvPr id="428" name="Google Shape;428;p52"/>
          <p:cNvPicPr preferRelativeResize="0"/>
          <p:nvPr/>
        </p:nvPicPr>
        <p:blipFill>
          <a:blip r:embed="rId5">
            <a:alphaModFix/>
          </a:blip>
          <a:stretch>
            <a:fillRect/>
          </a:stretch>
        </p:blipFill>
        <p:spPr>
          <a:xfrm>
            <a:off x="6043325" y="491025"/>
            <a:ext cx="3009325" cy="241564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3"/>
          <p:cNvSpPr txBox="1"/>
          <p:nvPr/>
        </p:nvSpPr>
        <p:spPr>
          <a:xfrm>
            <a:off x="1896675" y="32150"/>
            <a:ext cx="5424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dk1"/>
                </a:solidFill>
              </a:rPr>
              <a:t>The Story of: UBER XL - The Story of: UberXL - </a:t>
            </a:r>
            <a:r>
              <a:rPr lang="en" sz="900">
                <a:solidFill>
                  <a:schemeClr val="dk1"/>
                </a:solidFill>
                <a:highlight>
                  <a:srgbClr val="FFFF00"/>
                </a:highlight>
              </a:rPr>
              <a:t>[ HIGHLIGHT </a:t>
            </a:r>
            <a:r>
              <a:rPr lang="en" sz="900">
                <a:solidFill>
                  <a:schemeClr val="dk1"/>
                </a:solidFill>
                <a:highlight>
                  <a:schemeClr val="accent6"/>
                </a:highlight>
              </a:rPr>
              <a:t>- 6 - Uber XL: $7.16 / mile ]</a:t>
            </a:r>
            <a:endParaRPr>
              <a:solidFill>
                <a:schemeClr val="dk1"/>
              </a:solidFill>
            </a:endParaRPr>
          </a:p>
          <a:p>
            <a:pPr indent="0" lvl="0" marL="0" rtl="0" algn="ctr">
              <a:spcBef>
                <a:spcPts val="0"/>
              </a:spcBef>
              <a:spcAft>
                <a:spcPts val="0"/>
              </a:spcAft>
              <a:buNone/>
            </a:pPr>
            <a:r>
              <a:t/>
            </a:r>
            <a:endParaRPr sz="900">
              <a:solidFill>
                <a:schemeClr val="dk1"/>
              </a:solidFill>
            </a:endParaRPr>
          </a:p>
        </p:txBody>
      </p:sp>
      <p:pic>
        <p:nvPicPr>
          <p:cNvPr id="434" name="Google Shape;434;p53"/>
          <p:cNvPicPr preferRelativeResize="0"/>
          <p:nvPr/>
        </p:nvPicPr>
        <p:blipFill>
          <a:blip r:embed="rId3">
            <a:alphaModFix/>
          </a:blip>
          <a:stretch>
            <a:fillRect/>
          </a:stretch>
        </p:blipFill>
        <p:spPr>
          <a:xfrm>
            <a:off x="152400" y="507650"/>
            <a:ext cx="3077875" cy="2409675"/>
          </a:xfrm>
          <a:prstGeom prst="rect">
            <a:avLst/>
          </a:prstGeom>
          <a:noFill/>
          <a:ln>
            <a:noFill/>
          </a:ln>
        </p:spPr>
      </p:pic>
      <p:pic>
        <p:nvPicPr>
          <p:cNvPr id="435" name="Google Shape;435;p53"/>
          <p:cNvPicPr preferRelativeResize="0"/>
          <p:nvPr/>
        </p:nvPicPr>
        <p:blipFill>
          <a:blip r:embed="rId4">
            <a:alphaModFix/>
          </a:blip>
          <a:stretch>
            <a:fillRect/>
          </a:stretch>
        </p:blipFill>
        <p:spPr>
          <a:xfrm>
            <a:off x="3230275" y="507650"/>
            <a:ext cx="2952600" cy="2240901"/>
          </a:xfrm>
          <a:prstGeom prst="rect">
            <a:avLst/>
          </a:prstGeom>
          <a:noFill/>
          <a:ln>
            <a:noFill/>
          </a:ln>
        </p:spPr>
      </p:pic>
      <p:sp>
        <p:nvSpPr>
          <p:cNvPr id="436" name="Google Shape;436;p53"/>
          <p:cNvSpPr txBox="1"/>
          <p:nvPr/>
        </p:nvSpPr>
        <p:spPr>
          <a:xfrm>
            <a:off x="691125" y="3069725"/>
            <a:ext cx="30000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rPr>
              <a:t>RIDE TYPE COUNTS OVERALL</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rPr lang="en" sz="600">
                <a:solidFill>
                  <a:schemeClr val="dk1"/>
                </a:solidFill>
                <a:highlight>
                  <a:srgbClr val="FFFF00"/>
                </a:highlight>
              </a:rPr>
              <a:t>1 - RIDE_TYPE NAME (UberXL): 20197</a:t>
            </a:r>
            <a:endParaRPr sz="600">
              <a:solidFill>
                <a:schemeClr val="dk1"/>
              </a:solidFill>
              <a:highlight>
                <a:srgbClr val="FFFF00"/>
              </a:highlight>
            </a:endParaRPr>
          </a:p>
          <a:p>
            <a:pPr indent="0" lvl="0" marL="0" rtl="0" algn="l">
              <a:spcBef>
                <a:spcPts val="0"/>
              </a:spcBef>
              <a:spcAft>
                <a:spcPts val="0"/>
              </a:spcAft>
              <a:buNone/>
            </a:pPr>
            <a:r>
              <a:rPr lang="en" sz="600">
                <a:solidFill>
                  <a:schemeClr val="dk1"/>
                </a:solidFill>
              </a:rPr>
              <a:t>2 - RIDE_TYPE NAME (Black): 20125</a:t>
            </a:r>
            <a:endParaRPr sz="600">
              <a:solidFill>
                <a:schemeClr val="dk1"/>
              </a:solidFill>
            </a:endParaRPr>
          </a:p>
          <a:p>
            <a:pPr indent="0" lvl="0" marL="0" rtl="0" algn="l">
              <a:spcBef>
                <a:spcPts val="0"/>
              </a:spcBef>
              <a:spcAft>
                <a:spcPts val="0"/>
              </a:spcAft>
              <a:buNone/>
            </a:pPr>
            <a:r>
              <a:rPr lang="en" sz="600">
                <a:solidFill>
                  <a:schemeClr val="dk1"/>
                </a:solidFill>
              </a:rPr>
              <a:t>3 - RIDE_TYPE NAME (Black SUV): 20109</a:t>
            </a:r>
            <a:endParaRPr sz="600">
              <a:solidFill>
                <a:schemeClr val="dk1"/>
              </a:solidFill>
            </a:endParaRPr>
          </a:p>
          <a:p>
            <a:pPr indent="0" lvl="0" marL="0" rtl="0" algn="l">
              <a:spcBef>
                <a:spcPts val="0"/>
              </a:spcBef>
              <a:spcAft>
                <a:spcPts val="0"/>
              </a:spcAft>
              <a:buNone/>
            </a:pPr>
            <a:r>
              <a:rPr lang="en" sz="600">
                <a:solidFill>
                  <a:schemeClr val="dk1"/>
                </a:solidFill>
              </a:rPr>
              <a:t>4 - RIDE_TYPE NAME (Taxi): 20098</a:t>
            </a:r>
            <a:endParaRPr sz="600">
              <a:solidFill>
                <a:schemeClr val="dk1"/>
              </a:solidFill>
            </a:endParaRPr>
          </a:p>
          <a:p>
            <a:pPr indent="0" lvl="0" marL="0" rtl="0" algn="l">
              <a:spcBef>
                <a:spcPts val="0"/>
              </a:spcBef>
              <a:spcAft>
                <a:spcPts val="0"/>
              </a:spcAft>
              <a:buNone/>
            </a:pPr>
            <a:r>
              <a:rPr lang="en" sz="600">
                <a:solidFill>
                  <a:schemeClr val="dk1"/>
                </a:solidFill>
              </a:rPr>
              <a:t>5 - RIDE_TYPE NAME (UberX): 19994</a:t>
            </a:r>
            <a:endParaRPr sz="600">
              <a:solidFill>
                <a:schemeClr val="dk1"/>
              </a:solidFill>
            </a:endParaRPr>
          </a:p>
          <a:p>
            <a:pPr indent="0" lvl="0" marL="0" rtl="0" algn="l">
              <a:spcBef>
                <a:spcPts val="0"/>
              </a:spcBef>
              <a:spcAft>
                <a:spcPts val="0"/>
              </a:spcAft>
              <a:buNone/>
            </a:pPr>
            <a:r>
              <a:rPr lang="en" sz="600">
                <a:solidFill>
                  <a:schemeClr val="dk1"/>
                </a:solidFill>
              </a:rPr>
              <a:t>6 - RIDE_TYPE NAME (WAV): 19980</a:t>
            </a:r>
            <a:endParaRPr sz="600">
              <a:solidFill>
                <a:schemeClr val="dk1"/>
              </a:solidFill>
            </a:endParaRPr>
          </a:p>
          <a:p>
            <a:pPr indent="0" lvl="0" marL="0" rtl="0" algn="l">
              <a:spcBef>
                <a:spcPts val="0"/>
              </a:spcBef>
              <a:spcAft>
                <a:spcPts val="0"/>
              </a:spcAft>
              <a:buNone/>
            </a:pPr>
            <a:r>
              <a:rPr lang="en" sz="600">
                <a:solidFill>
                  <a:schemeClr val="dk1"/>
                </a:solidFill>
              </a:rPr>
              <a:t>7 - RIDE_TYPE NAME (UberPool): 19963</a:t>
            </a:r>
            <a:endParaRPr sz="600">
              <a:solidFill>
                <a:schemeClr val="dk1"/>
              </a:solidFill>
            </a:endParaRPr>
          </a:p>
          <a:p>
            <a:pPr indent="0" lvl="0" marL="0" rtl="0" algn="l">
              <a:spcBef>
                <a:spcPts val="0"/>
              </a:spcBef>
              <a:spcAft>
                <a:spcPts val="0"/>
              </a:spcAft>
              <a:buNone/>
            </a:pPr>
            <a:r>
              <a:rPr lang="en" sz="600">
                <a:solidFill>
                  <a:schemeClr val="dk1"/>
                </a:solidFill>
              </a:rPr>
              <a:t>8 - RIDE_TYPE NAME (Lyft XL): 18644</a:t>
            </a:r>
            <a:endParaRPr sz="600">
              <a:solidFill>
                <a:schemeClr val="dk1"/>
              </a:solidFill>
            </a:endParaRPr>
          </a:p>
          <a:p>
            <a:pPr indent="0" lvl="0" marL="0" rtl="0" algn="l">
              <a:spcBef>
                <a:spcPts val="0"/>
              </a:spcBef>
              <a:spcAft>
                <a:spcPts val="0"/>
              </a:spcAft>
              <a:buNone/>
            </a:pPr>
            <a:r>
              <a:rPr lang="en" sz="600">
                <a:solidFill>
                  <a:schemeClr val="dk1"/>
                </a:solidFill>
              </a:rPr>
              <a:t>9 - RIDE_TYPE NAME (Lux): 18586</a:t>
            </a:r>
            <a:endParaRPr sz="600">
              <a:solidFill>
                <a:schemeClr val="dk1"/>
              </a:solidFill>
            </a:endParaRPr>
          </a:p>
          <a:p>
            <a:pPr indent="0" lvl="0" marL="0" rtl="0" algn="l">
              <a:spcBef>
                <a:spcPts val="0"/>
              </a:spcBef>
              <a:spcAft>
                <a:spcPts val="0"/>
              </a:spcAft>
              <a:buNone/>
            </a:pPr>
            <a:r>
              <a:rPr lang="en" sz="600">
                <a:solidFill>
                  <a:schemeClr val="dk1"/>
                </a:solidFill>
              </a:rPr>
              <a:t>10 - RIDE_TYPE NAME (Lux Black XL): 18579</a:t>
            </a:r>
            <a:endParaRPr sz="600">
              <a:solidFill>
                <a:schemeClr val="dk1"/>
              </a:solidFill>
            </a:endParaRPr>
          </a:p>
          <a:p>
            <a:pPr indent="0" lvl="0" marL="0" rtl="0" algn="l">
              <a:spcBef>
                <a:spcPts val="0"/>
              </a:spcBef>
              <a:spcAft>
                <a:spcPts val="0"/>
              </a:spcAft>
              <a:buNone/>
            </a:pPr>
            <a:r>
              <a:rPr lang="en" sz="600">
                <a:solidFill>
                  <a:schemeClr val="dk1"/>
                </a:solidFill>
              </a:rPr>
              <a:t>11 - RIDE_TYPE NAME (Shared): 18560</a:t>
            </a:r>
            <a:endParaRPr sz="600">
              <a:solidFill>
                <a:schemeClr val="dk1"/>
              </a:solidFill>
            </a:endParaRPr>
          </a:p>
          <a:p>
            <a:pPr indent="0" lvl="0" marL="0" rtl="0" algn="l">
              <a:spcBef>
                <a:spcPts val="0"/>
              </a:spcBef>
              <a:spcAft>
                <a:spcPts val="0"/>
              </a:spcAft>
              <a:buNone/>
            </a:pPr>
            <a:r>
              <a:rPr lang="en" sz="600">
                <a:solidFill>
                  <a:schemeClr val="dk1"/>
                </a:solidFill>
              </a:rPr>
              <a:t>12 - RIDE_TYPE NAME (Lyft): 18534</a:t>
            </a:r>
            <a:endParaRPr sz="600">
              <a:solidFill>
                <a:schemeClr val="dk1"/>
              </a:solidFill>
            </a:endParaRPr>
          </a:p>
          <a:p>
            <a:pPr indent="0" lvl="0" marL="0" rtl="0" algn="l">
              <a:spcBef>
                <a:spcPts val="0"/>
              </a:spcBef>
              <a:spcAft>
                <a:spcPts val="0"/>
              </a:spcAft>
              <a:buNone/>
            </a:pPr>
            <a:r>
              <a:rPr lang="en" sz="600">
                <a:solidFill>
                  <a:schemeClr val="dk1"/>
                </a:solidFill>
              </a:rPr>
              <a:t>13 - RIDE_TYPE NAME (Lux Black): 18458</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t/>
            </a:r>
            <a:endParaRPr sz="600">
              <a:solidFill>
                <a:schemeClr val="dk1"/>
              </a:solidFill>
            </a:endParaRPr>
          </a:p>
        </p:txBody>
      </p:sp>
      <p:sp>
        <p:nvSpPr>
          <p:cNvPr id="437" name="Google Shape;437;p53"/>
          <p:cNvSpPr txBox="1"/>
          <p:nvPr/>
        </p:nvSpPr>
        <p:spPr>
          <a:xfrm>
            <a:off x="3737100" y="3023525"/>
            <a:ext cx="30000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rPr>
              <a:t>TOTAL REVENUE </a:t>
            </a:r>
            <a:br>
              <a:rPr lang="en" sz="600">
                <a:solidFill>
                  <a:schemeClr val="dk1"/>
                </a:solidFill>
              </a:rPr>
            </a:br>
            <a:r>
              <a:rPr lang="en" sz="600">
                <a:solidFill>
                  <a:schemeClr val="dk1"/>
                </a:solidFill>
              </a:rPr>
              <a:t>by RIDE TYPE</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rPr lang="en" sz="600">
                <a:solidFill>
                  <a:schemeClr val="dk1"/>
                </a:solidFill>
              </a:rPr>
              <a:t>1- Black SUV: $607,876.50 </a:t>
            </a:r>
            <a:endParaRPr sz="600">
              <a:solidFill>
                <a:schemeClr val="dk1"/>
              </a:solidFill>
            </a:endParaRPr>
          </a:p>
          <a:p>
            <a:pPr indent="0" lvl="0" marL="0" rtl="0" algn="l">
              <a:spcBef>
                <a:spcPts val="0"/>
              </a:spcBef>
              <a:spcAft>
                <a:spcPts val="0"/>
              </a:spcAft>
              <a:buNone/>
            </a:pPr>
            <a:r>
              <a:rPr lang="en" sz="600">
                <a:solidFill>
                  <a:schemeClr val="dk1"/>
                </a:solidFill>
              </a:rPr>
              <a:t>2- Lux Black XL: $600,229.50 </a:t>
            </a:r>
            <a:endParaRPr sz="600">
              <a:solidFill>
                <a:schemeClr val="dk1"/>
              </a:solidFill>
            </a:endParaRPr>
          </a:p>
          <a:p>
            <a:pPr indent="0" lvl="0" marL="0" rtl="0" algn="l">
              <a:spcBef>
                <a:spcPts val="0"/>
              </a:spcBef>
              <a:spcAft>
                <a:spcPts val="0"/>
              </a:spcAft>
              <a:buNone/>
            </a:pPr>
            <a:r>
              <a:rPr lang="en" sz="600">
                <a:solidFill>
                  <a:schemeClr val="dk1"/>
                </a:solidFill>
              </a:rPr>
              <a:t>3- Lux Black: $424,461.20 </a:t>
            </a:r>
            <a:endParaRPr sz="600">
              <a:solidFill>
                <a:schemeClr val="dk1"/>
              </a:solidFill>
            </a:endParaRPr>
          </a:p>
          <a:p>
            <a:pPr indent="0" lvl="0" marL="0" rtl="0" algn="l">
              <a:spcBef>
                <a:spcPts val="0"/>
              </a:spcBef>
              <a:spcAft>
                <a:spcPts val="0"/>
              </a:spcAft>
              <a:buNone/>
            </a:pPr>
            <a:r>
              <a:rPr lang="en" sz="600">
                <a:solidFill>
                  <a:schemeClr val="dk1"/>
                </a:solidFill>
              </a:rPr>
              <a:t>4- Black: $412,885.00 </a:t>
            </a:r>
            <a:endParaRPr sz="600">
              <a:solidFill>
                <a:schemeClr val="dk1"/>
              </a:solidFill>
            </a:endParaRPr>
          </a:p>
          <a:p>
            <a:pPr indent="0" lvl="0" marL="0" rtl="0" algn="l">
              <a:spcBef>
                <a:spcPts val="0"/>
              </a:spcBef>
              <a:spcAft>
                <a:spcPts val="0"/>
              </a:spcAft>
              <a:buNone/>
            </a:pPr>
            <a:r>
              <a:rPr lang="en" sz="600">
                <a:solidFill>
                  <a:schemeClr val="dk1"/>
                </a:solidFill>
              </a:rPr>
              <a:t>5- Lux: $330,299.00 </a:t>
            </a:r>
            <a:endParaRPr sz="600">
              <a:solidFill>
                <a:schemeClr val="dk1"/>
              </a:solidFill>
            </a:endParaRPr>
          </a:p>
          <a:p>
            <a:pPr indent="0" lvl="0" marL="0" rtl="0" algn="l">
              <a:spcBef>
                <a:spcPts val="0"/>
              </a:spcBef>
              <a:spcAft>
                <a:spcPts val="0"/>
              </a:spcAft>
              <a:buNone/>
            </a:pPr>
            <a:r>
              <a:rPr lang="en" sz="600">
                <a:solidFill>
                  <a:schemeClr val="dk1"/>
                </a:solidFill>
                <a:highlight>
                  <a:srgbClr val="FFFF00"/>
                </a:highlight>
              </a:rPr>
              <a:t>6- UberXL: $316,497.50 </a:t>
            </a:r>
            <a:endParaRPr sz="600">
              <a:solidFill>
                <a:schemeClr val="dk1"/>
              </a:solidFill>
              <a:highlight>
                <a:srgbClr val="FFFF00"/>
              </a:highlight>
            </a:endParaRPr>
          </a:p>
          <a:p>
            <a:pPr indent="0" lvl="0" marL="0" rtl="0" algn="l">
              <a:spcBef>
                <a:spcPts val="0"/>
              </a:spcBef>
              <a:spcAft>
                <a:spcPts val="0"/>
              </a:spcAft>
              <a:buNone/>
            </a:pPr>
            <a:r>
              <a:rPr lang="en" sz="600">
                <a:solidFill>
                  <a:schemeClr val="dk1"/>
                </a:solidFill>
              </a:rPr>
              <a:t>7- Lyft XL: $285,467.10 </a:t>
            </a:r>
            <a:endParaRPr sz="600">
              <a:solidFill>
                <a:schemeClr val="dk1"/>
              </a:solidFill>
            </a:endParaRPr>
          </a:p>
          <a:p>
            <a:pPr indent="0" lvl="0" marL="0" rtl="0" algn="l">
              <a:spcBef>
                <a:spcPts val="0"/>
              </a:spcBef>
              <a:spcAft>
                <a:spcPts val="0"/>
              </a:spcAft>
              <a:buNone/>
            </a:pPr>
            <a:r>
              <a:rPr lang="en" sz="600">
                <a:solidFill>
                  <a:schemeClr val="dk1"/>
                </a:solidFill>
              </a:rPr>
              <a:t>8- WAV: $195,575.00 </a:t>
            </a:r>
            <a:endParaRPr sz="600">
              <a:solidFill>
                <a:schemeClr val="dk1"/>
              </a:solidFill>
            </a:endParaRPr>
          </a:p>
          <a:p>
            <a:pPr indent="0" lvl="0" marL="0" rtl="0" algn="l">
              <a:spcBef>
                <a:spcPts val="0"/>
              </a:spcBef>
              <a:spcAft>
                <a:spcPts val="0"/>
              </a:spcAft>
              <a:buNone/>
            </a:pPr>
            <a:r>
              <a:rPr lang="en" sz="600">
                <a:solidFill>
                  <a:schemeClr val="dk1"/>
                </a:solidFill>
              </a:rPr>
              <a:t>9- UberX: $195,537.00 </a:t>
            </a:r>
            <a:endParaRPr sz="600">
              <a:solidFill>
                <a:schemeClr val="dk1"/>
              </a:solidFill>
            </a:endParaRPr>
          </a:p>
          <a:p>
            <a:pPr indent="0" lvl="0" marL="0" rtl="0" algn="l">
              <a:spcBef>
                <a:spcPts val="0"/>
              </a:spcBef>
              <a:spcAft>
                <a:spcPts val="0"/>
              </a:spcAft>
              <a:buNone/>
            </a:pPr>
            <a:r>
              <a:rPr lang="en" sz="600">
                <a:solidFill>
                  <a:schemeClr val="dk1"/>
                </a:solidFill>
              </a:rPr>
              <a:t>10- Lyft: $178,235.35 </a:t>
            </a:r>
            <a:endParaRPr sz="600">
              <a:solidFill>
                <a:schemeClr val="dk1"/>
              </a:solidFill>
            </a:endParaRPr>
          </a:p>
          <a:p>
            <a:pPr indent="0" lvl="0" marL="0" rtl="0" algn="l">
              <a:spcBef>
                <a:spcPts val="0"/>
              </a:spcBef>
              <a:spcAft>
                <a:spcPts val="0"/>
              </a:spcAft>
              <a:buNone/>
            </a:pPr>
            <a:r>
              <a:rPr lang="en" sz="600">
                <a:solidFill>
                  <a:schemeClr val="dk1"/>
                </a:solidFill>
              </a:rPr>
              <a:t>11- UberPool: $174,393.00 </a:t>
            </a:r>
            <a:endParaRPr sz="600">
              <a:solidFill>
                <a:schemeClr val="dk1"/>
              </a:solidFill>
            </a:endParaRPr>
          </a:p>
          <a:p>
            <a:pPr indent="0" lvl="0" marL="0" rtl="0" algn="l">
              <a:spcBef>
                <a:spcPts val="0"/>
              </a:spcBef>
              <a:spcAft>
                <a:spcPts val="0"/>
              </a:spcAft>
              <a:buNone/>
            </a:pPr>
            <a:r>
              <a:rPr lang="en" sz="600">
                <a:solidFill>
                  <a:schemeClr val="dk1"/>
                </a:solidFill>
              </a:rPr>
              <a:t>12- Shared: $111,763.00 </a:t>
            </a:r>
            <a:endParaRPr sz="600">
              <a:solidFill>
                <a:schemeClr val="dk1"/>
              </a:solidFill>
            </a:endParaRPr>
          </a:p>
          <a:p>
            <a:pPr indent="0" lvl="0" marL="0" rtl="0" algn="l">
              <a:spcBef>
                <a:spcPts val="0"/>
              </a:spcBef>
              <a:spcAft>
                <a:spcPts val="0"/>
              </a:spcAft>
              <a:buNone/>
            </a:pPr>
            <a:r>
              <a:rPr lang="en" sz="600">
                <a:solidFill>
                  <a:schemeClr val="dk1"/>
                </a:solidFill>
              </a:rPr>
              <a:t>13- Taxi: $0.00</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t/>
            </a:r>
            <a:endParaRPr sz="600">
              <a:solidFill>
                <a:schemeClr val="dk1"/>
              </a:solidFill>
            </a:endParaRPr>
          </a:p>
        </p:txBody>
      </p:sp>
      <p:sp>
        <p:nvSpPr>
          <p:cNvPr id="438" name="Google Shape;438;p53"/>
          <p:cNvSpPr txBox="1"/>
          <p:nvPr/>
        </p:nvSpPr>
        <p:spPr>
          <a:xfrm>
            <a:off x="6552550" y="3103700"/>
            <a:ext cx="30000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rPr>
              <a:t>MEAN REVENUE by RIDE TYPE DISTANCE</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rPr lang="en" sz="600">
                <a:solidFill>
                  <a:schemeClr val="dk1"/>
                </a:solidFill>
              </a:rPr>
              <a:t>1- Lux Black XL: $14.82 / mile</a:t>
            </a:r>
            <a:endParaRPr sz="600">
              <a:solidFill>
                <a:schemeClr val="dk1"/>
              </a:solidFill>
            </a:endParaRPr>
          </a:p>
          <a:p>
            <a:pPr indent="0" lvl="0" marL="0" rtl="0" algn="l">
              <a:spcBef>
                <a:spcPts val="0"/>
              </a:spcBef>
              <a:spcAft>
                <a:spcPts val="0"/>
              </a:spcAft>
              <a:buNone/>
            </a:pPr>
            <a:r>
              <a:rPr lang="en" sz="600">
                <a:solidFill>
                  <a:schemeClr val="dk1"/>
                </a:solidFill>
              </a:rPr>
              <a:t>2- Black SUV: $13.89 / mile</a:t>
            </a:r>
            <a:endParaRPr sz="600">
              <a:solidFill>
                <a:schemeClr val="dk1"/>
              </a:solidFill>
            </a:endParaRPr>
          </a:p>
          <a:p>
            <a:pPr indent="0" lvl="0" marL="0" rtl="0" algn="l">
              <a:spcBef>
                <a:spcPts val="0"/>
              </a:spcBef>
              <a:spcAft>
                <a:spcPts val="0"/>
              </a:spcAft>
              <a:buNone/>
            </a:pPr>
            <a:r>
              <a:rPr lang="en" sz="600">
                <a:solidFill>
                  <a:schemeClr val="dk1"/>
                </a:solidFill>
              </a:rPr>
              <a:t>3- Lux Black: $10.57 / mile</a:t>
            </a:r>
            <a:endParaRPr sz="600">
              <a:solidFill>
                <a:schemeClr val="dk1"/>
              </a:solidFill>
            </a:endParaRPr>
          </a:p>
          <a:p>
            <a:pPr indent="0" lvl="0" marL="0" rtl="0" algn="l">
              <a:spcBef>
                <a:spcPts val="0"/>
              </a:spcBef>
              <a:spcAft>
                <a:spcPts val="0"/>
              </a:spcAft>
              <a:buNone/>
            </a:pPr>
            <a:r>
              <a:rPr lang="en" sz="600">
                <a:solidFill>
                  <a:schemeClr val="dk1"/>
                </a:solidFill>
              </a:rPr>
              <a:t>4- Black: $9.37 / mile</a:t>
            </a:r>
            <a:endParaRPr sz="600">
              <a:solidFill>
                <a:schemeClr val="dk1"/>
              </a:solidFill>
            </a:endParaRPr>
          </a:p>
          <a:p>
            <a:pPr indent="0" lvl="0" marL="0" rtl="0" algn="l">
              <a:spcBef>
                <a:spcPts val="0"/>
              </a:spcBef>
              <a:spcAft>
                <a:spcPts val="0"/>
              </a:spcAft>
              <a:buNone/>
            </a:pPr>
            <a:r>
              <a:rPr lang="en" sz="600">
                <a:solidFill>
                  <a:schemeClr val="dk1"/>
                </a:solidFill>
              </a:rPr>
              <a:t>5- Lux: $8.14 / mile</a:t>
            </a:r>
            <a:endParaRPr sz="600">
              <a:solidFill>
                <a:schemeClr val="dk1"/>
              </a:solidFill>
            </a:endParaRPr>
          </a:p>
          <a:p>
            <a:pPr indent="0" lvl="0" marL="0" rtl="0" algn="l">
              <a:spcBef>
                <a:spcPts val="0"/>
              </a:spcBef>
              <a:spcAft>
                <a:spcPts val="0"/>
              </a:spcAft>
              <a:buNone/>
            </a:pPr>
            <a:r>
              <a:rPr lang="en" sz="600">
                <a:solidFill>
                  <a:schemeClr val="dk1"/>
                </a:solidFill>
                <a:highlight>
                  <a:srgbClr val="FFFF00"/>
                </a:highlight>
              </a:rPr>
              <a:t>6- UberXL: $7.16 / mile</a:t>
            </a:r>
            <a:endParaRPr sz="600">
              <a:solidFill>
                <a:schemeClr val="dk1"/>
              </a:solidFill>
              <a:highlight>
                <a:srgbClr val="FFFF00"/>
              </a:highlight>
            </a:endParaRPr>
          </a:p>
          <a:p>
            <a:pPr indent="0" lvl="0" marL="0" rtl="0" algn="l">
              <a:spcBef>
                <a:spcPts val="0"/>
              </a:spcBef>
              <a:spcAft>
                <a:spcPts val="0"/>
              </a:spcAft>
              <a:buNone/>
            </a:pPr>
            <a:r>
              <a:rPr lang="en" sz="600">
                <a:solidFill>
                  <a:schemeClr val="dk1"/>
                </a:solidFill>
              </a:rPr>
              <a:t>7- Lyft XL: $7.01 / mile</a:t>
            </a:r>
            <a:endParaRPr sz="600">
              <a:solidFill>
                <a:schemeClr val="dk1"/>
              </a:solidFill>
            </a:endParaRPr>
          </a:p>
          <a:p>
            <a:pPr indent="0" lvl="0" marL="0" rtl="0" algn="l">
              <a:spcBef>
                <a:spcPts val="0"/>
              </a:spcBef>
              <a:spcAft>
                <a:spcPts val="0"/>
              </a:spcAft>
              <a:buNone/>
            </a:pPr>
            <a:r>
              <a:rPr lang="en" sz="600">
                <a:solidFill>
                  <a:schemeClr val="dk1"/>
                </a:solidFill>
              </a:rPr>
              <a:t>8- WAV: $4.45 / mile</a:t>
            </a:r>
            <a:endParaRPr sz="600">
              <a:solidFill>
                <a:schemeClr val="dk1"/>
              </a:solidFill>
            </a:endParaRPr>
          </a:p>
          <a:p>
            <a:pPr indent="0" lvl="0" marL="0" rtl="0" algn="l">
              <a:spcBef>
                <a:spcPts val="0"/>
              </a:spcBef>
              <a:spcAft>
                <a:spcPts val="0"/>
              </a:spcAft>
              <a:buNone/>
            </a:pPr>
            <a:r>
              <a:rPr lang="en" sz="600">
                <a:solidFill>
                  <a:schemeClr val="dk1"/>
                </a:solidFill>
              </a:rPr>
              <a:t>9- UberX: $4.48 / mile</a:t>
            </a:r>
            <a:endParaRPr sz="600">
              <a:solidFill>
                <a:schemeClr val="dk1"/>
              </a:solidFill>
            </a:endParaRPr>
          </a:p>
          <a:p>
            <a:pPr indent="0" lvl="0" marL="0" rtl="0" algn="l">
              <a:spcBef>
                <a:spcPts val="0"/>
              </a:spcBef>
              <a:spcAft>
                <a:spcPts val="0"/>
              </a:spcAft>
              <a:buNone/>
            </a:pPr>
            <a:r>
              <a:rPr lang="en" sz="600">
                <a:solidFill>
                  <a:schemeClr val="dk1"/>
                </a:solidFill>
              </a:rPr>
              <a:t>10- Lyft: $4.40 / mile</a:t>
            </a:r>
            <a:endParaRPr sz="600">
              <a:solidFill>
                <a:schemeClr val="dk1"/>
              </a:solidFill>
            </a:endParaRPr>
          </a:p>
          <a:p>
            <a:pPr indent="0" lvl="0" marL="0" rtl="0" algn="l">
              <a:spcBef>
                <a:spcPts val="0"/>
              </a:spcBef>
              <a:spcAft>
                <a:spcPts val="0"/>
              </a:spcAft>
              <a:buNone/>
            </a:pPr>
            <a:r>
              <a:rPr lang="en" sz="600">
                <a:solidFill>
                  <a:schemeClr val="dk1"/>
                </a:solidFill>
              </a:rPr>
              <a:t>11- UberPool: $4.01 / mile</a:t>
            </a:r>
            <a:endParaRPr sz="600">
              <a:solidFill>
                <a:schemeClr val="dk1"/>
              </a:solidFill>
            </a:endParaRPr>
          </a:p>
          <a:p>
            <a:pPr indent="0" lvl="0" marL="0" rtl="0" algn="l">
              <a:spcBef>
                <a:spcPts val="0"/>
              </a:spcBef>
              <a:spcAft>
                <a:spcPts val="0"/>
              </a:spcAft>
              <a:buNone/>
            </a:pPr>
            <a:r>
              <a:rPr lang="en" sz="600">
                <a:solidFill>
                  <a:schemeClr val="dk1"/>
                </a:solidFill>
              </a:rPr>
              <a:t>12- Shared: $2.76 / mile</a:t>
            </a:r>
            <a:endParaRPr sz="600">
              <a:solidFill>
                <a:schemeClr val="dk1"/>
              </a:solidFill>
            </a:endParaRPr>
          </a:p>
          <a:p>
            <a:pPr indent="0" lvl="0" marL="0" rtl="0" algn="l">
              <a:spcBef>
                <a:spcPts val="0"/>
              </a:spcBef>
              <a:spcAft>
                <a:spcPts val="0"/>
              </a:spcAft>
              <a:buNone/>
            </a:pPr>
            <a:r>
              <a:rPr lang="en" sz="600">
                <a:solidFill>
                  <a:schemeClr val="dk1"/>
                </a:solidFill>
              </a:rPr>
              <a:t>13- Taxi: $0.00 / mile</a:t>
            </a:r>
            <a:endParaRPr sz="600">
              <a:solidFill>
                <a:schemeClr val="dk1"/>
              </a:solidFill>
            </a:endParaRPr>
          </a:p>
          <a:p>
            <a:pPr indent="0" lvl="0" marL="0" rtl="0" algn="l">
              <a:spcBef>
                <a:spcPts val="0"/>
              </a:spcBef>
              <a:spcAft>
                <a:spcPts val="0"/>
              </a:spcAft>
              <a:buNone/>
            </a:pPr>
            <a:r>
              <a:t/>
            </a:r>
            <a:endParaRPr sz="600">
              <a:solidFill>
                <a:schemeClr val="dk1"/>
              </a:solidFill>
            </a:endParaRPr>
          </a:p>
        </p:txBody>
      </p:sp>
      <p:pic>
        <p:nvPicPr>
          <p:cNvPr id="439" name="Google Shape;439;p53"/>
          <p:cNvPicPr preferRelativeResize="0"/>
          <p:nvPr/>
        </p:nvPicPr>
        <p:blipFill>
          <a:blip r:embed="rId5">
            <a:alphaModFix/>
          </a:blip>
          <a:stretch>
            <a:fillRect/>
          </a:stretch>
        </p:blipFill>
        <p:spPr>
          <a:xfrm>
            <a:off x="6319200" y="457800"/>
            <a:ext cx="2656324" cy="2204184"/>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4"/>
          <p:cNvSpPr txBox="1"/>
          <p:nvPr/>
        </p:nvSpPr>
        <p:spPr>
          <a:xfrm>
            <a:off x="282575" y="3105275"/>
            <a:ext cx="30000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rPr>
              <a:t>RIDE TYPE COUNTS OVERALL</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rPr lang="en" sz="600">
                <a:solidFill>
                  <a:schemeClr val="dk1"/>
                </a:solidFill>
              </a:rPr>
              <a:t>1 - RIDE_TYPE NAME (UberXL): 20197</a:t>
            </a:r>
            <a:endParaRPr sz="600">
              <a:solidFill>
                <a:schemeClr val="dk1"/>
              </a:solidFill>
            </a:endParaRPr>
          </a:p>
          <a:p>
            <a:pPr indent="0" lvl="0" marL="0" rtl="0" algn="l">
              <a:spcBef>
                <a:spcPts val="0"/>
              </a:spcBef>
              <a:spcAft>
                <a:spcPts val="0"/>
              </a:spcAft>
              <a:buNone/>
            </a:pPr>
            <a:r>
              <a:rPr lang="en" sz="600">
                <a:solidFill>
                  <a:schemeClr val="dk1"/>
                </a:solidFill>
              </a:rPr>
              <a:t>2 - RIDE_TYPE NAME (Black): 20125</a:t>
            </a:r>
            <a:endParaRPr sz="600">
              <a:solidFill>
                <a:schemeClr val="dk1"/>
              </a:solidFill>
            </a:endParaRPr>
          </a:p>
          <a:p>
            <a:pPr indent="0" lvl="0" marL="0" rtl="0" algn="l">
              <a:spcBef>
                <a:spcPts val="0"/>
              </a:spcBef>
              <a:spcAft>
                <a:spcPts val="0"/>
              </a:spcAft>
              <a:buNone/>
            </a:pPr>
            <a:r>
              <a:rPr lang="en" sz="600">
                <a:solidFill>
                  <a:schemeClr val="dk1"/>
                </a:solidFill>
              </a:rPr>
              <a:t>3 - RIDE_TYPE NAME (Black SUV): 20109</a:t>
            </a:r>
            <a:endParaRPr sz="600">
              <a:solidFill>
                <a:schemeClr val="dk1"/>
              </a:solidFill>
            </a:endParaRPr>
          </a:p>
          <a:p>
            <a:pPr indent="0" lvl="0" marL="0" rtl="0" algn="l">
              <a:spcBef>
                <a:spcPts val="0"/>
              </a:spcBef>
              <a:spcAft>
                <a:spcPts val="0"/>
              </a:spcAft>
              <a:buNone/>
            </a:pPr>
            <a:r>
              <a:rPr lang="en" sz="600">
                <a:solidFill>
                  <a:schemeClr val="dk1"/>
                </a:solidFill>
              </a:rPr>
              <a:t>4 - RIDE_TYPE NAME (Taxi): 20098</a:t>
            </a:r>
            <a:endParaRPr sz="600">
              <a:solidFill>
                <a:schemeClr val="dk1"/>
              </a:solidFill>
            </a:endParaRPr>
          </a:p>
          <a:p>
            <a:pPr indent="0" lvl="0" marL="0" rtl="0" algn="l">
              <a:spcBef>
                <a:spcPts val="0"/>
              </a:spcBef>
              <a:spcAft>
                <a:spcPts val="0"/>
              </a:spcAft>
              <a:buNone/>
            </a:pPr>
            <a:r>
              <a:rPr lang="en" sz="600">
                <a:solidFill>
                  <a:schemeClr val="dk1"/>
                </a:solidFill>
              </a:rPr>
              <a:t>5 - RIDE_TYPE NAME (UberX): 19994</a:t>
            </a:r>
            <a:endParaRPr sz="600">
              <a:solidFill>
                <a:schemeClr val="dk1"/>
              </a:solidFill>
            </a:endParaRPr>
          </a:p>
          <a:p>
            <a:pPr indent="0" lvl="0" marL="0" rtl="0" algn="l">
              <a:spcBef>
                <a:spcPts val="0"/>
              </a:spcBef>
              <a:spcAft>
                <a:spcPts val="0"/>
              </a:spcAft>
              <a:buNone/>
            </a:pPr>
            <a:r>
              <a:rPr lang="en" sz="600">
                <a:solidFill>
                  <a:schemeClr val="dk1"/>
                </a:solidFill>
              </a:rPr>
              <a:t>6 - RIDE_TYPE NAME (WAV): 19980</a:t>
            </a:r>
            <a:endParaRPr sz="600">
              <a:solidFill>
                <a:schemeClr val="dk1"/>
              </a:solidFill>
            </a:endParaRPr>
          </a:p>
          <a:p>
            <a:pPr indent="0" lvl="0" marL="0" rtl="0" algn="l">
              <a:spcBef>
                <a:spcPts val="0"/>
              </a:spcBef>
              <a:spcAft>
                <a:spcPts val="0"/>
              </a:spcAft>
              <a:buNone/>
            </a:pPr>
            <a:r>
              <a:rPr lang="en" sz="600">
                <a:solidFill>
                  <a:schemeClr val="dk1"/>
                </a:solidFill>
              </a:rPr>
              <a:t>7 - RIDE_TYPE NAME (UberPool): 19963</a:t>
            </a:r>
            <a:endParaRPr sz="600">
              <a:solidFill>
                <a:schemeClr val="dk1"/>
              </a:solidFill>
            </a:endParaRPr>
          </a:p>
          <a:p>
            <a:pPr indent="0" lvl="0" marL="0" rtl="0" algn="l">
              <a:spcBef>
                <a:spcPts val="0"/>
              </a:spcBef>
              <a:spcAft>
                <a:spcPts val="0"/>
              </a:spcAft>
              <a:buNone/>
            </a:pPr>
            <a:r>
              <a:rPr lang="en" sz="600">
                <a:solidFill>
                  <a:schemeClr val="dk1"/>
                </a:solidFill>
                <a:highlight>
                  <a:srgbClr val="FFFF00"/>
                </a:highlight>
              </a:rPr>
              <a:t>8 - RIDE_TYPE NAME (Lyft XL): 18644</a:t>
            </a:r>
            <a:endParaRPr sz="600">
              <a:solidFill>
                <a:schemeClr val="dk1"/>
              </a:solidFill>
              <a:highlight>
                <a:srgbClr val="FFFF00"/>
              </a:highlight>
            </a:endParaRPr>
          </a:p>
          <a:p>
            <a:pPr indent="0" lvl="0" marL="0" rtl="0" algn="l">
              <a:spcBef>
                <a:spcPts val="0"/>
              </a:spcBef>
              <a:spcAft>
                <a:spcPts val="0"/>
              </a:spcAft>
              <a:buNone/>
            </a:pPr>
            <a:r>
              <a:rPr lang="en" sz="600">
                <a:solidFill>
                  <a:schemeClr val="dk1"/>
                </a:solidFill>
              </a:rPr>
              <a:t>9 - RIDE_TYPE NAME (Lux): 18586</a:t>
            </a:r>
            <a:endParaRPr sz="600">
              <a:solidFill>
                <a:schemeClr val="dk1"/>
              </a:solidFill>
            </a:endParaRPr>
          </a:p>
          <a:p>
            <a:pPr indent="0" lvl="0" marL="0" rtl="0" algn="l">
              <a:spcBef>
                <a:spcPts val="0"/>
              </a:spcBef>
              <a:spcAft>
                <a:spcPts val="0"/>
              </a:spcAft>
              <a:buNone/>
            </a:pPr>
            <a:r>
              <a:rPr lang="en" sz="600">
                <a:solidFill>
                  <a:schemeClr val="dk1"/>
                </a:solidFill>
              </a:rPr>
              <a:t>10 - RIDE_TYPE NAME (Lux Black XL): 18579</a:t>
            </a:r>
            <a:endParaRPr sz="600">
              <a:solidFill>
                <a:schemeClr val="dk1"/>
              </a:solidFill>
            </a:endParaRPr>
          </a:p>
          <a:p>
            <a:pPr indent="0" lvl="0" marL="0" rtl="0" algn="l">
              <a:spcBef>
                <a:spcPts val="0"/>
              </a:spcBef>
              <a:spcAft>
                <a:spcPts val="0"/>
              </a:spcAft>
              <a:buNone/>
            </a:pPr>
            <a:r>
              <a:rPr lang="en" sz="600">
                <a:solidFill>
                  <a:schemeClr val="dk1"/>
                </a:solidFill>
              </a:rPr>
              <a:t>11 - RIDE_TYPE NAME (Shared): 18560</a:t>
            </a:r>
            <a:endParaRPr sz="600">
              <a:solidFill>
                <a:schemeClr val="dk1"/>
              </a:solidFill>
            </a:endParaRPr>
          </a:p>
          <a:p>
            <a:pPr indent="0" lvl="0" marL="0" rtl="0" algn="l">
              <a:spcBef>
                <a:spcPts val="0"/>
              </a:spcBef>
              <a:spcAft>
                <a:spcPts val="0"/>
              </a:spcAft>
              <a:buNone/>
            </a:pPr>
            <a:r>
              <a:rPr lang="en" sz="600">
                <a:solidFill>
                  <a:schemeClr val="dk1"/>
                </a:solidFill>
              </a:rPr>
              <a:t>12 - RIDE_TYPE NAME (Lyft): 18534</a:t>
            </a:r>
            <a:endParaRPr sz="600">
              <a:solidFill>
                <a:schemeClr val="dk1"/>
              </a:solidFill>
            </a:endParaRPr>
          </a:p>
          <a:p>
            <a:pPr indent="0" lvl="0" marL="0" rtl="0" algn="l">
              <a:spcBef>
                <a:spcPts val="0"/>
              </a:spcBef>
              <a:spcAft>
                <a:spcPts val="0"/>
              </a:spcAft>
              <a:buNone/>
            </a:pPr>
            <a:r>
              <a:rPr lang="en" sz="600">
                <a:solidFill>
                  <a:schemeClr val="dk1"/>
                </a:solidFill>
              </a:rPr>
              <a:t>13 - RIDE_TYPE NAME (Lux Black): 18458</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t/>
            </a:r>
            <a:endParaRPr sz="600">
              <a:solidFill>
                <a:schemeClr val="dk1"/>
              </a:solidFill>
            </a:endParaRPr>
          </a:p>
        </p:txBody>
      </p:sp>
      <p:sp>
        <p:nvSpPr>
          <p:cNvPr id="445" name="Google Shape;445;p54"/>
          <p:cNvSpPr txBox="1"/>
          <p:nvPr/>
        </p:nvSpPr>
        <p:spPr>
          <a:xfrm>
            <a:off x="2868250" y="3059075"/>
            <a:ext cx="30000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rPr>
              <a:t>TOTAL REVENUE </a:t>
            </a:r>
            <a:br>
              <a:rPr lang="en" sz="600">
                <a:solidFill>
                  <a:schemeClr val="dk1"/>
                </a:solidFill>
              </a:rPr>
            </a:br>
            <a:r>
              <a:rPr lang="en" sz="600">
                <a:solidFill>
                  <a:schemeClr val="dk1"/>
                </a:solidFill>
              </a:rPr>
              <a:t>by RIDE TYPE</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rPr lang="en" sz="600">
                <a:solidFill>
                  <a:schemeClr val="dk1"/>
                </a:solidFill>
              </a:rPr>
              <a:t>1- Black SUV: $607,876.50 </a:t>
            </a:r>
            <a:endParaRPr sz="600">
              <a:solidFill>
                <a:schemeClr val="dk1"/>
              </a:solidFill>
            </a:endParaRPr>
          </a:p>
          <a:p>
            <a:pPr indent="0" lvl="0" marL="0" rtl="0" algn="l">
              <a:spcBef>
                <a:spcPts val="0"/>
              </a:spcBef>
              <a:spcAft>
                <a:spcPts val="0"/>
              </a:spcAft>
              <a:buNone/>
            </a:pPr>
            <a:r>
              <a:rPr lang="en" sz="600">
                <a:solidFill>
                  <a:schemeClr val="dk1"/>
                </a:solidFill>
              </a:rPr>
              <a:t>2- Lux Black XL: $600,229.50 </a:t>
            </a:r>
            <a:endParaRPr sz="600">
              <a:solidFill>
                <a:schemeClr val="dk1"/>
              </a:solidFill>
            </a:endParaRPr>
          </a:p>
          <a:p>
            <a:pPr indent="0" lvl="0" marL="0" rtl="0" algn="l">
              <a:spcBef>
                <a:spcPts val="0"/>
              </a:spcBef>
              <a:spcAft>
                <a:spcPts val="0"/>
              </a:spcAft>
              <a:buNone/>
            </a:pPr>
            <a:r>
              <a:rPr lang="en" sz="600">
                <a:solidFill>
                  <a:schemeClr val="dk1"/>
                </a:solidFill>
              </a:rPr>
              <a:t>3- Lux Black: $424,461.20 </a:t>
            </a:r>
            <a:endParaRPr sz="600">
              <a:solidFill>
                <a:schemeClr val="dk1"/>
              </a:solidFill>
            </a:endParaRPr>
          </a:p>
          <a:p>
            <a:pPr indent="0" lvl="0" marL="0" rtl="0" algn="l">
              <a:spcBef>
                <a:spcPts val="0"/>
              </a:spcBef>
              <a:spcAft>
                <a:spcPts val="0"/>
              </a:spcAft>
              <a:buNone/>
            </a:pPr>
            <a:r>
              <a:rPr lang="en" sz="600">
                <a:solidFill>
                  <a:schemeClr val="dk1"/>
                </a:solidFill>
              </a:rPr>
              <a:t>4- Black: $412,885.00 </a:t>
            </a:r>
            <a:endParaRPr sz="600">
              <a:solidFill>
                <a:schemeClr val="dk1"/>
              </a:solidFill>
            </a:endParaRPr>
          </a:p>
          <a:p>
            <a:pPr indent="0" lvl="0" marL="0" rtl="0" algn="l">
              <a:spcBef>
                <a:spcPts val="0"/>
              </a:spcBef>
              <a:spcAft>
                <a:spcPts val="0"/>
              </a:spcAft>
              <a:buNone/>
            </a:pPr>
            <a:r>
              <a:rPr lang="en" sz="600">
                <a:solidFill>
                  <a:schemeClr val="dk1"/>
                </a:solidFill>
              </a:rPr>
              <a:t>5- Lux: $330,299.00 </a:t>
            </a:r>
            <a:endParaRPr sz="600">
              <a:solidFill>
                <a:schemeClr val="dk1"/>
              </a:solidFill>
            </a:endParaRPr>
          </a:p>
          <a:p>
            <a:pPr indent="0" lvl="0" marL="0" rtl="0" algn="l">
              <a:spcBef>
                <a:spcPts val="0"/>
              </a:spcBef>
              <a:spcAft>
                <a:spcPts val="0"/>
              </a:spcAft>
              <a:buNone/>
            </a:pPr>
            <a:r>
              <a:rPr lang="en" sz="600">
                <a:solidFill>
                  <a:schemeClr val="dk1"/>
                </a:solidFill>
              </a:rPr>
              <a:t>6- UberXL: $316,497.50 </a:t>
            </a:r>
            <a:endParaRPr sz="600">
              <a:solidFill>
                <a:schemeClr val="dk1"/>
              </a:solidFill>
            </a:endParaRPr>
          </a:p>
          <a:p>
            <a:pPr indent="0" lvl="0" marL="0" rtl="0" algn="l">
              <a:spcBef>
                <a:spcPts val="0"/>
              </a:spcBef>
              <a:spcAft>
                <a:spcPts val="0"/>
              </a:spcAft>
              <a:buNone/>
            </a:pPr>
            <a:r>
              <a:rPr lang="en" sz="600">
                <a:solidFill>
                  <a:schemeClr val="dk1"/>
                </a:solidFill>
                <a:highlight>
                  <a:srgbClr val="FFFF00"/>
                </a:highlight>
              </a:rPr>
              <a:t>7- Lyft XL: $285,467.10 </a:t>
            </a:r>
            <a:endParaRPr sz="600">
              <a:solidFill>
                <a:schemeClr val="dk1"/>
              </a:solidFill>
              <a:highlight>
                <a:srgbClr val="FFFF00"/>
              </a:highlight>
            </a:endParaRPr>
          </a:p>
          <a:p>
            <a:pPr indent="0" lvl="0" marL="0" rtl="0" algn="l">
              <a:spcBef>
                <a:spcPts val="0"/>
              </a:spcBef>
              <a:spcAft>
                <a:spcPts val="0"/>
              </a:spcAft>
              <a:buNone/>
            </a:pPr>
            <a:r>
              <a:rPr lang="en" sz="600">
                <a:solidFill>
                  <a:schemeClr val="dk1"/>
                </a:solidFill>
              </a:rPr>
              <a:t>8- WAV: $195,575.00 </a:t>
            </a:r>
            <a:endParaRPr sz="600">
              <a:solidFill>
                <a:schemeClr val="dk1"/>
              </a:solidFill>
            </a:endParaRPr>
          </a:p>
          <a:p>
            <a:pPr indent="0" lvl="0" marL="0" rtl="0" algn="l">
              <a:spcBef>
                <a:spcPts val="0"/>
              </a:spcBef>
              <a:spcAft>
                <a:spcPts val="0"/>
              </a:spcAft>
              <a:buNone/>
            </a:pPr>
            <a:r>
              <a:rPr lang="en" sz="600">
                <a:solidFill>
                  <a:schemeClr val="dk1"/>
                </a:solidFill>
              </a:rPr>
              <a:t>9- UberX: $195,537.00 </a:t>
            </a:r>
            <a:endParaRPr sz="600">
              <a:solidFill>
                <a:schemeClr val="dk1"/>
              </a:solidFill>
            </a:endParaRPr>
          </a:p>
          <a:p>
            <a:pPr indent="0" lvl="0" marL="0" rtl="0" algn="l">
              <a:spcBef>
                <a:spcPts val="0"/>
              </a:spcBef>
              <a:spcAft>
                <a:spcPts val="0"/>
              </a:spcAft>
              <a:buNone/>
            </a:pPr>
            <a:r>
              <a:rPr lang="en" sz="600">
                <a:solidFill>
                  <a:schemeClr val="dk1"/>
                </a:solidFill>
              </a:rPr>
              <a:t>10- Lyft: $178,235.35 </a:t>
            </a:r>
            <a:endParaRPr sz="600">
              <a:solidFill>
                <a:schemeClr val="dk1"/>
              </a:solidFill>
            </a:endParaRPr>
          </a:p>
          <a:p>
            <a:pPr indent="0" lvl="0" marL="0" rtl="0" algn="l">
              <a:spcBef>
                <a:spcPts val="0"/>
              </a:spcBef>
              <a:spcAft>
                <a:spcPts val="0"/>
              </a:spcAft>
              <a:buNone/>
            </a:pPr>
            <a:r>
              <a:rPr lang="en" sz="600">
                <a:solidFill>
                  <a:schemeClr val="dk1"/>
                </a:solidFill>
              </a:rPr>
              <a:t>11- UberPool: $174,393.00 </a:t>
            </a:r>
            <a:endParaRPr sz="600">
              <a:solidFill>
                <a:schemeClr val="dk1"/>
              </a:solidFill>
            </a:endParaRPr>
          </a:p>
          <a:p>
            <a:pPr indent="0" lvl="0" marL="0" rtl="0" algn="l">
              <a:spcBef>
                <a:spcPts val="0"/>
              </a:spcBef>
              <a:spcAft>
                <a:spcPts val="0"/>
              </a:spcAft>
              <a:buNone/>
            </a:pPr>
            <a:r>
              <a:rPr lang="en" sz="600">
                <a:solidFill>
                  <a:schemeClr val="dk1"/>
                </a:solidFill>
              </a:rPr>
              <a:t>12- Shared: $111,763.00 </a:t>
            </a:r>
            <a:endParaRPr sz="600">
              <a:solidFill>
                <a:schemeClr val="dk1"/>
              </a:solidFill>
            </a:endParaRPr>
          </a:p>
          <a:p>
            <a:pPr indent="0" lvl="0" marL="0" rtl="0" algn="l">
              <a:spcBef>
                <a:spcPts val="0"/>
              </a:spcBef>
              <a:spcAft>
                <a:spcPts val="0"/>
              </a:spcAft>
              <a:buNone/>
            </a:pPr>
            <a:r>
              <a:rPr lang="en" sz="600">
                <a:solidFill>
                  <a:schemeClr val="dk1"/>
                </a:solidFill>
              </a:rPr>
              <a:t>13- Taxi: $0.00</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t/>
            </a:r>
            <a:endParaRPr sz="600">
              <a:solidFill>
                <a:schemeClr val="dk1"/>
              </a:solidFill>
            </a:endParaRPr>
          </a:p>
        </p:txBody>
      </p:sp>
      <p:sp>
        <p:nvSpPr>
          <p:cNvPr id="446" name="Google Shape;446;p54"/>
          <p:cNvSpPr txBox="1"/>
          <p:nvPr/>
        </p:nvSpPr>
        <p:spPr>
          <a:xfrm>
            <a:off x="5868250" y="3059075"/>
            <a:ext cx="30000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rPr>
              <a:t>MEAN REVENUE by RIDE TYPE DISTANCE</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rPr lang="en" sz="600">
                <a:solidFill>
                  <a:schemeClr val="dk1"/>
                </a:solidFill>
              </a:rPr>
              <a:t>1- Lux Black XL: $14.82 / mile</a:t>
            </a:r>
            <a:endParaRPr sz="600">
              <a:solidFill>
                <a:schemeClr val="dk1"/>
              </a:solidFill>
            </a:endParaRPr>
          </a:p>
          <a:p>
            <a:pPr indent="0" lvl="0" marL="0" rtl="0" algn="l">
              <a:spcBef>
                <a:spcPts val="0"/>
              </a:spcBef>
              <a:spcAft>
                <a:spcPts val="0"/>
              </a:spcAft>
              <a:buNone/>
            </a:pPr>
            <a:r>
              <a:rPr lang="en" sz="600">
                <a:solidFill>
                  <a:schemeClr val="dk1"/>
                </a:solidFill>
              </a:rPr>
              <a:t>2- Black SUV: $13.89 / mile</a:t>
            </a:r>
            <a:endParaRPr sz="600">
              <a:solidFill>
                <a:schemeClr val="dk1"/>
              </a:solidFill>
            </a:endParaRPr>
          </a:p>
          <a:p>
            <a:pPr indent="0" lvl="0" marL="0" rtl="0" algn="l">
              <a:spcBef>
                <a:spcPts val="0"/>
              </a:spcBef>
              <a:spcAft>
                <a:spcPts val="0"/>
              </a:spcAft>
              <a:buNone/>
            </a:pPr>
            <a:r>
              <a:rPr lang="en" sz="600">
                <a:solidFill>
                  <a:schemeClr val="dk1"/>
                </a:solidFill>
              </a:rPr>
              <a:t>3- Lux Black: $10.57 / mile</a:t>
            </a:r>
            <a:endParaRPr sz="600">
              <a:solidFill>
                <a:schemeClr val="dk1"/>
              </a:solidFill>
            </a:endParaRPr>
          </a:p>
          <a:p>
            <a:pPr indent="0" lvl="0" marL="0" rtl="0" algn="l">
              <a:spcBef>
                <a:spcPts val="0"/>
              </a:spcBef>
              <a:spcAft>
                <a:spcPts val="0"/>
              </a:spcAft>
              <a:buNone/>
            </a:pPr>
            <a:r>
              <a:rPr lang="en" sz="600">
                <a:solidFill>
                  <a:schemeClr val="dk1"/>
                </a:solidFill>
              </a:rPr>
              <a:t>4- Black: $9.37 / mile</a:t>
            </a:r>
            <a:endParaRPr sz="600">
              <a:solidFill>
                <a:schemeClr val="dk1"/>
              </a:solidFill>
            </a:endParaRPr>
          </a:p>
          <a:p>
            <a:pPr indent="0" lvl="0" marL="0" rtl="0" algn="l">
              <a:spcBef>
                <a:spcPts val="0"/>
              </a:spcBef>
              <a:spcAft>
                <a:spcPts val="0"/>
              </a:spcAft>
              <a:buNone/>
            </a:pPr>
            <a:r>
              <a:rPr lang="en" sz="600">
                <a:solidFill>
                  <a:schemeClr val="dk1"/>
                </a:solidFill>
              </a:rPr>
              <a:t>5- Lux: $8.14 / mile</a:t>
            </a:r>
            <a:endParaRPr sz="600">
              <a:solidFill>
                <a:schemeClr val="dk1"/>
              </a:solidFill>
            </a:endParaRPr>
          </a:p>
          <a:p>
            <a:pPr indent="0" lvl="0" marL="0" rtl="0" algn="l">
              <a:spcBef>
                <a:spcPts val="0"/>
              </a:spcBef>
              <a:spcAft>
                <a:spcPts val="0"/>
              </a:spcAft>
              <a:buNone/>
            </a:pPr>
            <a:r>
              <a:rPr lang="en" sz="600">
                <a:solidFill>
                  <a:schemeClr val="dk1"/>
                </a:solidFill>
              </a:rPr>
              <a:t>6- UberXL: $7.16 / mile</a:t>
            </a:r>
            <a:endParaRPr sz="600">
              <a:solidFill>
                <a:schemeClr val="dk1"/>
              </a:solidFill>
            </a:endParaRPr>
          </a:p>
          <a:p>
            <a:pPr indent="0" lvl="0" marL="0" rtl="0" algn="l">
              <a:spcBef>
                <a:spcPts val="0"/>
              </a:spcBef>
              <a:spcAft>
                <a:spcPts val="0"/>
              </a:spcAft>
              <a:buNone/>
            </a:pPr>
            <a:r>
              <a:rPr lang="en" sz="600">
                <a:solidFill>
                  <a:schemeClr val="dk1"/>
                </a:solidFill>
                <a:highlight>
                  <a:srgbClr val="FFFF00"/>
                </a:highlight>
              </a:rPr>
              <a:t>7- Lyft XL: $7.01 / mile</a:t>
            </a:r>
            <a:endParaRPr sz="600">
              <a:solidFill>
                <a:schemeClr val="dk1"/>
              </a:solidFill>
              <a:highlight>
                <a:srgbClr val="FFFF00"/>
              </a:highlight>
            </a:endParaRPr>
          </a:p>
          <a:p>
            <a:pPr indent="0" lvl="0" marL="0" rtl="0" algn="l">
              <a:spcBef>
                <a:spcPts val="0"/>
              </a:spcBef>
              <a:spcAft>
                <a:spcPts val="0"/>
              </a:spcAft>
              <a:buNone/>
            </a:pPr>
            <a:r>
              <a:rPr lang="en" sz="600">
                <a:solidFill>
                  <a:schemeClr val="dk1"/>
                </a:solidFill>
              </a:rPr>
              <a:t>8- WAV: $4.45 / mile</a:t>
            </a:r>
            <a:endParaRPr sz="600">
              <a:solidFill>
                <a:schemeClr val="dk1"/>
              </a:solidFill>
            </a:endParaRPr>
          </a:p>
          <a:p>
            <a:pPr indent="0" lvl="0" marL="0" rtl="0" algn="l">
              <a:spcBef>
                <a:spcPts val="0"/>
              </a:spcBef>
              <a:spcAft>
                <a:spcPts val="0"/>
              </a:spcAft>
              <a:buNone/>
            </a:pPr>
            <a:r>
              <a:rPr lang="en" sz="600">
                <a:solidFill>
                  <a:schemeClr val="dk1"/>
                </a:solidFill>
              </a:rPr>
              <a:t>9- UberX: $4.48 / mile</a:t>
            </a:r>
            <a:endParaRPr sz="600">
              <a:solidFill>
                <a:schemeClr val="dk1"/>
              </a:solidFill>
            </a:endParaRPr>
          </a:p>
          <a:p>
            <a:pPr indent="0" lvl="0" marL="0" rtl="0" algn="l">
              <a:spcBef>
                <a:spcPts val="0"/>
              </a:spcBef>
              <a:spcAft>
                <a:spcPts val="0"/>
              </a:spcAft>
              <a:buNone/>
            </a:pPr>
            <a:r>
              <a:rPr lang="en" sz="600">
                <a:solidFill>
                  <a:schemeClr val="dk1"/>
                </a:solidFill>
              </a:rPr>
              <a:t>10- Lyft: $4.40 / mile</a:t>
            </a:r>
            <a:endParaRPr sz="600">
              <a:solidFill>
                <a:schemeClr val="dk1"/>
              </a:solidFill>
            </a:endParaRPr>
          </a:p>
          <a:p>
            <a:pPr indent="0" lvl="0" marL="0" rtl="0" algn="l">
              <a:spcBef>
                <a:spcPts val="0"/>
              </a:spcBef>
              <a:spcAft>
                <a:spcPts val="0"/>
              </a:spcAft>
              <a:buNone/>
            </a:pPr>
            <a:r>
              <a:rPr lang="en" sz="600">
                <a:solidFill>
                  <a:schemeClr val="dk1"/>
                </a:solidFill>
              </a:rPr>
              <a:t>11- UberPool: $4.01 / mile</a:t>
            </a:r>
            <a:endParaRPr sz="600">
              <a:solidFill>
                <a:schemeClr val="dk1"/>
              </a:solidFill>
            </a:endParaRPr>
          </a:p>
          <a:p>
            <a:pPr indent="0" lvl="0" marL="0" rtl="0" algn="l">
              <a:spcBef>
                <a:spcPts val="0"/>
              </a:spcBef>
              <a:spcAft>
                <a:spcPts val="0"/>
              </a:spcAft>
              <a:buNone/>
            </a:pPr>
            <a:r>
              <a:rPr lang="en" sz="600">
                <a:solidFill>
                  <a:schemeClr val="dk1"/>
                </a:solidFill>
              </a:rPr>
              <a:t>12- Shared: $2.76 / mile</a:t>
            </a:r>
            <a:endParaRPr sz="600">
              <a:solidFill>
                <a:schemeClr val="dk1"/>
              </a:solidFill>
            </a:endParaRPr>
          </a:p>
          <a:p>
            <a:pPr indent="0" lvl="0" marL="0" rtl="0" algn="l">
              <a:spcBef>
                <a:spcPts val="0"/>
              </a:spcBef>
              <a:spcAft>
                <a:spcPts val="0"/>
              </a:spcAft>
              <a:buNone/>
            </a:pPr>
            <a:r>
              <a:rPr lang="en" sz="600">
                <a:solidFill>
                  <a:schemeClr val="dk1"/>
                </a:solidFill>
              </a:rPr>
              <a:t>13- Taxi: $0.00 / mile</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t/>
            </a:r>
            <a:endParaRPr sz="600">
              <a:solidFill>
                <a:schemeClr val="dk1"/>
              </a:solidFill>
            </a:endParaRPr>
          </a:p>
        </p:txBody>
      </p:sp>
      <p:sp>
        <p:nvSpPr>
          <p:cNvPr id="447" name="Google Shape;447;p54"/>
          <p:cNvSpPr txBox="1"/>
          <p:nvPr/>
        </p:nvSpPr>
        <p:spPr>
          <a:xfrm>
            <a:off x="2909300" y="15525"/>
            <a:ext cx="30000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dk1"/>
                </a:solidFill>
              </a:rPr>
              <a:t>The Story of: Lyft XL</a:t>
            </a:r>
            <a:endParaRPr/>
          </a:p>
        </p:txBody>
      </p:sp>
      <p:pic>
        <p:nvPicPr>
          <p:cNvPr id="448" name="Google Shape;448;p54"/>
          <p:cNvPicPr preferRelativeResize="0"/>
          <p:nvPr/>
        </p:nvPicPr>
        <p:blipFill>
          <a:blip r:embed="rId3">
            <a:alphaModFix/>
          </a:blip>
          <a:stretch>
            <a:fillRect/>
          </a:stretch>
        </p:blipFill>
        <p:spPr>
          <a:xfrm>
            <a:off x="0" y="491025"/>
            <a:ext cx="2748076" cy="2151835"/>
          </a:xfrm>
          <a:prstGeom prst="rect">
            <a:avLst/>
          </a:prstGeom>
          <a:noFill/>
          <a:ln>
            <a:noFill/>
          </a:ln>
        </p:spPr>
      </p:pic>
      <p:pic>
        <p:nvPicPr>
          <p:cNvPr id="449" name="Google Shape;449;p54"/>
          <p:cNvPicPr preferRelativeResize="0"/>
          <p:nvPr/>
        </p:nvPicPr>
        <p:blipFill>
          <a:blip r:embed="rId4">
            <a:alphaModFix/>
          </a:blip>
          <a:stretch>
            <a:fillRect/>
          </a:stretch>
        </p:blipFill>
        <p:spPr>
          <a:xfrm>
            <a:off x="2707600" y="466926"/>
            <a:ext cx="3127526" cy="2332186"/>
          </a:xfrm>
          <a:prstGeom prst="rect">
            <a:avLst/>
          </a:prstGeom>
          <a:noFill/>
          <a:ln>
            <a:noFill/>
          </a:ln>
        </p:spPr>
      </p:pic>
      <p:pic>
        <p:nvPicPr>
          <p:cNvPr id="450" name="Google Shape;450;p54"/>
          <p:cNvPicPr preferRelativeResize="0"/>
          <p:nvPr/>
        </p:nvPicPr>
        <p:blipFill>
          <a:blip r:embed="rId5">
            <a:alphaModFix/>
          </a:blip>
          <a:stretch>
            <a:fillRect/>
          </a:stretch>
        </p:blipFill>
        <p:spPr>
          <a:xfrm>
            <a:off x="5835113" y="491025"/>
            <a:ext cx="2909059" cy="24156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pic>
        <p:nvPicPr>
          <p:cNvPr id="455" name="Google Shape;455;p55"/>
          <p:cNvPicPr preferRelativeResize="0"/>
          <p:nvPr/>
        </p:nvPicPr>
        <p:blipFill>
          <a:blip r:embed="rId3">
            <a:alphaModFix/>
          </a:blip>
          <a:stretch>
            <a:fillRect/>
          </a:stretch>
        </p:blipFill>
        <p:spPr>
          <a:xfrm>
            <a:off x="128300" y="419213"/>
            <a:ext cx="2852926" cy="2162174"/>
          </a:xfrm>
          <a:prstGeom prst="rect">
            <a:avLst/>
          </a:prstGeom>
          <a:noFill/>
          <a:ln>
            <a:noFill/>
          </a:ln>
        </p:spPr>
      </p:pic>
      <p:pic>
        <p:nvPicPr>
          <p:cNvPr id="456" name="Google Shape;456;p55"/>
          <p:cNvPicPr preferRelativeResize="0"/>
          <p:nvPr/>
        </p:nvPicPr>
        <p:blipFill>
          <a:blip r:embed="rId4">
            <a:alphaModFix/>
          </a:blip>
          <a:stretch>
            <a:fillRect/>
          </a:stretch>
        </p:blipFill>
        <p:spPr>
          <a:xfrm>
            <a:off x="2932700" y="465825"/>
            <a:ext cx="2640001" cy="2068948"/>
          </a:xfrm>
          <a:prstGeom prst="rect">
            <a:avLst/>
          </a:prstGeom>
          <a:noFill/>
          <a:ln>
            <a:noFill/>
          </a:ln>
        </p:spPr>
      </p:pic>
      <p:pic>
        <p:nvPicPr>
          <p:cNvPr id="457" name="Google Shape;457;p55"/>
          <p:cNvPicPr preferRelativeResize="0"/>
          <p:nvPr/>
        </p:nvPicPr>
        <p:blipFill>
          <a:blip r:embed="rId5">
            <a:alphaModFix/>
          </a:blip>
          <a:stretch>
            <a:fillRect/>
          </a:stretch>
        </p:blipFill>
        <p:spPr>
          <a:xfrm>
            <a:off x="5572700" y="425650"/>
            <a:ext cx="3113553" cy="2419350"/>
          </a:xfrm>
          <a:prstGeom prst="rect">
            <a:avLst/>
          </a:prstGeom>
          <a:noFill/>
          <a:ln>
            <a:noFill/>
          </a:ln>
        </p:spPr>
      </p:pic>
      <p:sp>
        <p:nvSpPr>
          <p:cNvPr id="458" name="Google Shape;458;p55"/>
          <p:cNvSpPr txBox="1"/>
          <p:nvPr/>
        </p:nvSpPr>
        <p:spPr>
          <a:xfrm>
            <a:off x="282575" y="3105275"/>
            <a:ext cx="30000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rPr>
              <a:t>RIDE TYPE COUNTS OVERALL</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rPr lang="en" sz="600">
                <a:solidFill>
                  <a:schemeClr val="dk1"/>
                </a:solidFill>
              </a:rPr>
              <a:t>1 - RIDE_TYPE NAME (UberXL): 20197</a:t>
            </a:r>
            <a:endParaRPr sz="600">
              <a:solidFill>
                <a:schemeClr val="dk1"/>
              </a:solidFill>
            </a:endParaRPr>
          </a:p>
          <a:p>
            <a:pPr indent="0" lvl="0" marL="0" rtl="0" algn="l">
              <a:spcBef>
                <a:spcPts val="0"/>
              </a:spcBef>
              <a:spcAft>
                <a:spcPts val="0"/>
              </a:spcAft>
              <a:buNone/>
            </a:pPr>
            <a:r>
              <a:rPr lang="en" sz="600">
                <a:solidFill>
                  <a:schemeClr val="dk1"/>
                </a:solidFill>
              </a:rPr>
              <a:t>2 - RIDE_TYPE NAME (Black): 20125</a:t>
            </a:r>
            <a:endParaRPr sz="600">
              <a:solidFill>
                <a:schemeClr val="dk1"/>
              </a:solidFill>
            </a:endParaRPr>
          </a:p>
          <a:p>
            <a:pPr indent="0" lvl="0" marL="0" rtl="0" algn="l">
              <a:spcBef>
                <a:spcPts val="0"/>
              </a:spcBef>
              <a:spcAft>
                <a:spcPts val="0"/>
              </a:spcAft>
              <a:buNone/>
            </a:pPr>
            <a:r>
              <a:rPr lang="en" sz="600">
                <a:solidFill>
                  <a:schemeClr val="dk1"/>
                </a:solidFill>
              </a:rPr>
              <a:t>3 - RIDE_TYPE NAME (Black SUV): 20109</a:t>
            </a:r>
            <a:endParaRPr sz="600">
              <a:solidFill>
                <a:schemeClr val="dk1"/>
              </a:solidFill>
            </a:endParaRPr>
          </a:p>
          <a:p>
            <a:pPr indent="0" lvl="0" marL="0" rtl="0" algn="l">
              <a:spcBef>
                <a:spcPts val="0"/>
              </a:spcBef>
              <a:spcAft>
                <a:spcPts val="0"/>
              </a:spcAft>
              <a:buNone/>
            </a:pPr>
            <a:r>
              <a:rPr lang="en" sz="600">
                <a:solidFill>
                  <a:schemeClr val="dk1"/>
                </a:solidFill>
              </a:rPr>
              <a:t>4 - RIDE_TYPE NAME (Taxi): 20098</a:t>
            </a:r>
            <a:endParaRPr sz="600">
              <a:solidFill>
                <a:schemeClr val="dk1"/>
              </a:solidFill>
            </a:endParaRPr>
          </a:p>
          <a:p>
            <a:pPr indent="0" lvl="0" marL="0" rtl="0" algn="l">
              <a:spcBef>
                <a:spcPts val="0"/>
              </a:spcBef>
              <a:spcAft>
                <a:spcPts val="0"/>
              </a:spcAft>
              <a:buNone/>
            </a:pPr>
            <a:r>
              <a:rPr lang="en" sz="600">
                <a:solidFill>
                  <a:schemeClr val="dk1"/>
                </a:solidFill>
              </a:rPr>
              <a:t>5 - RIDE_TYPE NAME (UberX): 19994</a:t>
            </a:r>
            <a:endParaRPr sz="600">
              <a:solidFill>
                <a:schemeClr val="dk1"/>
              </a:solidFill>
            </a:endParaRPr>
          </a:p>
          <a:p>
            <a:pPr indent="0" lvl="0" marL="0" rtl="0" algn="l">
              <a:spcBef>
                <a:spcPts val="0"/>
              </a:spcBef>
              <a:spcAft>
                <a:spcPts val="0"/>
              </a:spcAft>
              <a:buNone/>
            </a:pPr>
            <a:r>
              <a:rPr lang="en" sz="600">
                <a:solidFill>
                  <a:schemeClr val="dk1"/>
                </a:solidFill>
                <a:highlight>
                  <a:srgbClr val="FFFF00"/>
                </a:highlight>
              </a:rPr>
              <a:t>6 - RIDE_TYPE NAME (WAV): 19980</a:t>
            </a:r>
            <a:endParaRPr sz="600">
              <a:solidFill>
                <a:schemeClr val="dk1"/>
              </a:solidFill>
              <a:highlight>
                <a:srgbClr val="FFFF00"/>
              </a:highlight>
            </a:endParaRPr>
          </a:p>
          <a:p>
            <a:pPr indent="0" lvl="0" marL="0" rtl="0" algn="l">
              <a:spcBef>
                <a:spcPts val="0"/>
              </a:spcBef>
              <a:spcAft>
                <a:spcPts val="0"/>
              </a:spcAft>
              <a:buNone/>
            </a:pPr>
            <a:r>
              <a:rPr lang="en" sz="600">
                <a:solidFill>
                  <a:schemeClr val="dk1"/>
                </a:solidFill>
              </a:rPr>
              <a:t>7 - RIDE_TYPE NAME (UberPool): 19963</a:t>
            </a:r>
            <a:endParaRPr sz="600">
              <a:solidFill>
                <a:schemeClr val="dk1"/>
              </a:solidFill>
            </a:endParaRPr>
          </a:p>
          <a:p>
            <a:pPr indent="0" lvl="0" marL="0" rtl="0" algn="l">
              <a:spcBef>
                <a:spcPts val="0"/>
              </a:spcBef>
              <a:spcAft>
                <a:spcPts val="0"/>
              </a:spcAft>
              <a:buNone/>
            </a:pPr>
            <a:r>
              <a:rPr lang="en" sz="600">
                <a:solidFill>
                  <a:schemeClr val="dk1"/>
                </a:solidFill>
              </a:rPr>
              <a:t>8 - RIDE_TYPE NAME (Lyft XL): 18644</a:t>
            </a:r>
            <a:endParaRPr sz="600">
              <a:solidFill>
                <a:schemeClr val="dk1"/>
              </a:solidFill>
            </a:endParaRPr>
          </a:p>
          <a:p>
            <a:pPr indent="0" lvl="0" marL="0" rtl="0" algn="l">
              <a:spcBef>
                <a:spcPts val="0"/>
              </a:spcBef>
              <a:spcAft>
                <a:spcPts val="0"/>
              </a:spcAft>
              <a:buNone/>
            </a:pPr>
            <a:r>
              <a:rPr lang="en" sz="600">
                <a:solidFill>
                  <a:schemeClr val="dk1"/>
                </a:solidFill>
              </a:rPr>
              <a:t>9 - RIDE_TYPE NAME (Lux): 18586</a:t>
            </a:r>
            <a:endParaRPr sz="600">
              <a:solidFill>
                <a:schemeClr val="dk1"/>
              </a:solidFill>
            </a:endParaRPr>
          </a:p>
          <a:p>
            <a:pPr indent="0" lvl="0" marL="0" rtl="0" algn="l">
              <a:spcBef>
                <a:spcPts val="0"/>
              </a:spcBef>
              <a:spcAft>
                <a:spcPts val="0"/>
              </a:spcAft>
              <a:buNone/>
            </a:pPr>
            <a:r>
              <a:rPr lang="en" sz="600">
                <a:solidFill>
                  <a:schemeClr val="dk1"/>
                </a:solidFill>
              </a:rPr>
              <a:t>10 - RIDE_TYPE NAME (Lux Black XL): 18579</a:t>
            </a:r>
            <a:endParaRPr sz="600">
              <a:solidFill>
                <a:schemeClr val="dk1"/>
              </a:solidFill>
            </a:endParaRPr>
          </a:p>
          <a:p>
            <a:pPr indent="0" lvl="0" marL="0" rtl="0" algn="l">
              <a:spcBef>
                <a:spcPts val="0"/>
              </a:spcBef>
              <a:spcAft>
                <a:spcPts val="0"/>
              </a:spcAft>
              <a:buNone/>
            </a:pPr>
            <a:r>
              <a:rPr lang="en" sz="600">
                <a:solidFill>
                  <a:schemeClr val="dk1"/>
                </a:solidFill>
              </a:rPr>
              <a:t>11 - RIDE_TYPE NAME (Shared): 18560</a:t>
            </a:r>
            <a:endParaRPr sz="600">
              <a:solidFill>
                <a:schemeClr val="dk1"/>
              </a:solidFill>
            </a:endParaRPr>
          </a:p>
          <a:p>
            <a:pPr indent="0" lvl="0" marL="0" rtl="0" algn="l">
              <a:spcBef>
                <a:spcPts val="0"/>
              </a:spcBef>
              <a:spcAft>
                <a:spcPts val="0"/>
              </a:spcAft>
              <a:buNone/>
            </a:pPr>
            <a:r>
              <a:rPr lang="en" sz="600">
                <a:solidFill>
                  <a:schemeClr val="dk1"/>
                </a:solidFill>
              </a:rPr>
              <a:t>12 - RIDE_TYPE NAME (Lyft): 18534</a:t>
            </a:r>
            <a:endParaRPr sz="600">
              <a:solidFill>
                <a:schemeClr val="dk1"/>
              </a:solidFill>
            </a:endParaRPr>
          </a:p>
          <a:p>
            <a:pPr indent="0" lvl="0" marL="0" rtl="0" algn="l">
              <a:spcBef>
                <a:spcPts val="0"/>
              </a:spcBef>
              <a:spcAft>
                <a:spcPts val="0"/>
              </a:spcAft>
              <a:buNone/>
            </a:pPr>
            <a:r>
              <a:rPr lang="en" sz="600">
                <a:solidFill>
                  <a:schemeClr val="dk1"/>
                </a:solidFill>
              </a:rPr>
              <a:t>13 - RIDE_TYPE NAME (Lux Black): 18458</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t/>
            </a:r>
            <a:endParaRPr sz="600">
              <a:solidFill>
                <a:schemeClr val="dk1"/>
              </a:solidFill>
            </a:endParaRPr>
          </a:p>
        </p:txBody>
      </p:sp>
      <p:sp>
        <p:nvSpPr>
          <p:cNvPr id="459" name="Google Shape;459;p55"/>
          <p:cNvSpPr txBox="1"/>
          <p:nvPr/>
        </p:nvSpPr>
        <p:spPr>
          <a:xfrm>
            <a:off x="2868250" y="3059075"/>
            <a:ext cx="30000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rPr>
              <a:t>TOTAL REVENUE </a:t>
            </a:r>
            <a:br>
              <a:rPr lang="en" sz="600">
                <a:solidFill>
                  <a:schemeClr val="dk1"/>
                </a:solidFill>
              </a:rPr>
            </a:br>
            <a:r>
              <a:rPr lang="en" sz="600">
                <a:solidFill>
                  <a:schemeClr val="dk1"/>
                </a:solidFill>
              </a:rPr>
              <a:t>by RIDE TYPE</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rPr lang="en" sz="600">
                <a:solidFill>
                  <a:schemeClr val="dk1"/>
                </a:solidFill>
              </a:rPr>
              <a:t>1- Black SUV: $607,876.50 </a:t>
            </a:r>
            <a:endParaRPr sz="600">
              <a:solidFill>
                <a:schemeClr val="dk1"/>
              </a:solidFill>
            </a:endParaRPr>
          </a:p>
          <a:p>
            <a:pPr indent="0" lvl="0" marL="0" rtl="0" algn="l">
              <a:spcBef>
                <a:spcPts val="0"/>
              </a:spcBef>
              <a:spcAft>
                <a:spcPts val="0"/>
              </a:spcAft>
              <a:buNone/>
            </a:pPr>
            <a:r>
              <a:rPr lang="en" sz="600">
                <a:solidFill>
                  <a:schemeClr val="dk1"/>
                </a:solidFill>
              </a:rPr>
              <a:t>2- Lux Black XL: $600,229.50 </a:t>
            </a:r>
            <a:endParaRPr sz="600">
              <a:solidFill>
                <a:schemeClr val="dk1"/>
              </a:solidFill>
            </a:endParaRPr>
          </a:p>
          <a:p>
            <a:pPr indent="0" lvl="0" marL="0" rtl="0" algn="l">
              <a:spcBef>
                <a:spcPts val="0"/>
              </a:spcBef>
              <a:spcAft>
                <a:spcPts val="0"/>
              </a:spcAft>
              <a:buNone/>
            </a:pPr>
            <a:r>
              <a:rPr lang="en" sz="600">
                <a:solidFill>
                  <a:schemeClr val="dk1"/>
                </a:solidFill>
              </a:rPr>
              <a:t>3- Lux Black: $424,461.20 </a:t>
            </a:r>
            <a:endParaRPr sz="600">
              <a:solidFill>
                <a:schemeClr val="dk1"/>
              </a:solidFill>
            </a:endParaRPr>
          </a:p>
          <a:p>
            <a:pPr indent="0" lvl="0" marL="0" rtl="0" algn="l">
              <a:spcBef>
                <a:spcPts val="0"/>
              </a:spcBef>
              <a:spcAft>
                <a:spcPts val="0"/>
              </a:spcAft>
              <a:buNone/>
            </a:pPr>
            <a:r>
              <a:rPr lang="en" sz="600">
                <a:solidFill>
                  <a:schemeClr val="dk1"/>
                </a:solidFill>
              </a:rPr>
              <a:t>4- Black: $412,885.00 </a:t>
            </a:r>
            <a:endParaRPr sz="600">
              <a:solidFill>
                <a:schemeClr val="dk1"/>
              </a:solidFill>
            </a:endParaRPr>
          </a:p>
          <a:p>
            <a:pPr indent="0" lvl="0" marL="0" rtl="0" algn="l">
              <a:spcBef>
                <a:spcPts val="0"/>
              </a:spcBef>
              <a:spcAft>
                <a:spcPts val="0"/>
              </a:spcAft>
              <a:buNone/>
            </a:pPr>
            <a:r>
              <a:rPr lang="en" sz="600">
                <a:solidFill>
                  <a:schemeClr val="dk1"/>
                </a:solidFill>
              </a:rPr>
              <a:t>5- Lux: $330,299.00 </a:t>
            </a:r>
            <a:endParaRPr sz="600">
              <a:solidFill>
                <a:schemeClr val="dk1"/>
              </a:solidFill>
            </a:endParaRPr>
          </a:p>
          <a:p>
            <a:pPr indent="0" lvl="0" marL="0" rtl="0" algn="l">
              <a:spcBef>
                <a:spcPts val="0"/>
              </a:spcBef>
              <a:spcAft>
                <a:spcPts val="0"/>
              </a:spcAft>
              <a:buNone/>
            </a:pPr>
            <a:r>
              <a:rPr lang="en" sz="600">
                <a:solidFill>
                  <a:schemeClr val="dk1"/>
                </a:solidFill>
              </a:rPr>
              <a:t>6- UberXL: $316,497.50 </a:t>
            </a:r>
            <a:endParaRPr sz="600">
              <a:solidFill>
                <a:schemeClr val="dk1"/>
              </a:solidFill>
            </a:endParaRPr>
          </a:p>
          <a:p>
            <a:pPr indent="0" lvl="0" marL="0" rtl="0" algn="l">
              <a:spcBef>
                <a:spcPts val="0"/>
              </a:spcBef>
              <a:spcAft>
                <a:spcPts val="0"/>
              </a:spcAft>
              <a:buNone/>
            </a:pPr>
            <a:r>
              <a:rPr lang="en" sz="600">
                <a:solidFill>
                  <a:schemeClr val="dk1"/>
                </a:solidFill>
              </a:rPr>
              <a:t>7- Lyft XL: $285,467.10 </a:t>
            </a:r>
            <a:endParaRPr sz="600">
              <a:solidFill>
                <a:schemeClr val="dk1"/>
              </a:solidFill>
            </a:endParaRPr>
          </a:p>
          <a:p>
            <a:pPr indent="0" lvl="0" marL="0" rtl="0" algn="l">
              <a:spcBef>
                <a:spcPts val="0"/>
              </a:spcBef>
              <a:spcAft>
                <a:spcPts val="0"/>
              </a:spcAft>
              <a:buNone/>
            </a:pPr>
            <a:r>
              <a:rPr lang="en" sz="600">
                <a:solidFill>
                  <a:schemeClr val="dk1"/>
                </a:solidFill>
                <a:highlight>
                  <a:srgbClr val="FFFF00"/>
                </a:highlight>
              </a:rPr>
              <a:t>8- WAV: $195,575.00 </a:t>
            </a:r>
            <a:endParaRPr sz="600">
              <a:solidFill>
                <a:schemeClr val="dk1"/>
              </a:solidFill>
              <a:highlight>
                <a:srgbClr val="FFFF00"/>
              </a:highlight>
            </a:endParaRPr>
          </a:p>
          <a:p>
            <a:pPr indent="0" lvl="0" marL="0" rtl="0" algn="l">
              <a:spcBef>
                <a:spcPts val="0"/>
              </a:spcBef>
              <a:spcAft>
                <a:spcPts val="0"/>
              </a:spcAft>
              <a:buNone/>
            </a:pPr>
            <a:r>
              <a:rPr lang="en" sz="600">
                <a:solidFill>
                  <a:schemeClr val="dk1"/>
                </a:solidFill>
              </a:rPr>
              <a:t>9- UberX: $195,537.00 </a:t>
            </a:r>
            <a:endParaRPr sz="600">
              <a:solidFill>
                <a:schemeClr val="dk1"/>
              </a:solidFill>
            </a:endParaRPr>
          </a:p>
          <a:p>
            <a:pPr indent="0" lvl="0" marL="0" rtl="0" algn="l">
              <a:spcBef>
                <a:spcPts val="0"/>
              </a:spcBef>
              <a:spcAft>
                <a:spcPts val="0"/>
              </a:spcAft>
              <a:buNone/>
            </a:pPr>
            <a:r>
              <a:rPr lang="en" sz="600">
                <a:solidFill>
                  <a:schemeClr val="dk1"/>
                </a:solidFill>
              </a:rPr>
              <a:t>10- Lyft: $178,235.35 </a:t>
            </a:r>
            <a:endParaRPr sz="600">
              <a:solidFill>
                <a:schemeClr val="dk1"/>
              </a:solidFill>
            </a:endParaRPr>
          </a:p>
          <a:p>
            <a:pPr indent="0" lvl="0" marL="0" rtl="0" algn="l">
              <a:spcBef>
                <a:spcPts val="0"/>
              </a:spcBef>
              <a:spcAft>
                <a:spcPts val="0"/>
              </a:spcAft>
              <a:buNone/>
            </a:pPr>
            <a:r>
              <a:rPr lang="en" sz="600">
                <a:solidFill>
                  <a:schemeClr val="dk1"/>
                </a:solidFill>
              </a:rPr>
              <a:t>11- UberPool: $174,393.00 </a:t>
            </a:r>
            <a:endParaRPr sz="600">
              <a:solidFill>
                <a:schemeClr val="dk1"/>
              </a:solidFill>
            </a:endParaRPr>
          </a:p>
          <a:p>
            <a:pPr indent="0" lvl="0" marL="0" rtl="0" algn="l">
              <a:spcBef>
                <a:spcPts val="0"/>
              </a:spcBef>
              <a:spcAft>
                <a:spcPts val="0"/>
              </a:spcAft>
              <a:buNone/>
            </a:pPr>
            <a:r>
              <a:rPr lang="en" sz="600">
                <a:solidFill>
                  <a:schemeClr val="dk1"/>
                </a:solidFill>
              </a:rPr>
              <a:t>12- Shared: $111,763.00 </a:t>
            </a:r>
            <a:endParaRPr sz="600">
              <a:solidFill>
                <a:schemeClr val="dk1"/>
              </a:solidFill>
            </a:endParaRPr>
          </a:p>
          <a:p>
            <a:pPr indent="0" lvl="0" marL="0" rtl="0" algn="l">
              <a:spcBef>
                <a:spcPts val="0"/>
              </a:spcBef>
              <a:spcAft>
                <a:spcPts val="0"/>
              </a:spcAft>
              <a:buNone/>
            </a:pPr>
            <a:r>
              <a:rPr lang="en" sz="600">
                <a:solidFill>
                  <a:schemeClr val="dk1"/>
                </a:solidFill>
              </a:rPr>
              <a:t>13- Taxi: $0.00</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t/>
            </a:r>
            <a:endParaRPr sz="600">
              <a:solidFill>
                <a:schemeClr val="dk1"/>
              </a:solidFill>
            </a:endParaRPr>
          </a:p>
        </p:txBody>
      </p:sp>
      <p:sp>
        <p:nvSpPr>
          <p:cNvPr id="460" name="Google Shape;460;p55"/>
          <p:cNvSpPr txBox="1"/>
          <p:nvPr/>
        </p:nvSpPr>
        <p:spPr>
          <a:xfrm>
            <a:off x="5868250" y="3059075"/>
            <a:ext cx="30000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rPr>
              <a:t>MEAN REVENUE by RIDE TYPE DISTANCE</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rPr lang="en" sz="600">
                <a:solidFill>
                  <a:schemeClr val="dk1"/>
                </a:solidFill>
              </a:rPr>
              <a:t>1- Lux Black XL: $14.82 / mile</a:t>
            </a:r>
            <a:endParaRPr sz="600">
              <a:solidFill>
                <a:schemeClr val="dk1"/>
              </a:solidFill>
            </a:endParaRPr>
          </a:p>
          <a:p>
            <a:pPr indent="0" lvl="0" marL="0" rtl="0" algn="l">
              <a:spcBef>
                <a:spcPts val="0"/>
              </a:spcBef>
              <a:spcAft>
                <a:spcPts val="0"/>
              </a:spcAft>
              <a:buNone/>
            </a:pPr>
            <a:r>
              <a:rPr lang="en" sz="600">
                <a:solidFill>
                  <a:schemeClr val="dk1"/>
                </a:solidFill>
              </a:rPr>
              <a:t>2- Black SUV: $13.89 / mile</a:t>
            </a:r>
            <a:endParaRPr sz="600">
              <a:solidFill>
                <a:schemeClr val="dk1"/>
              </a:solidFill>
            </a:endParaRPr>
          </a:p>
          <a:p>
            <a:pPr indent="0" lvl="0" marL="0" rtl="0" algn="l">
              <a:spcBef>
                <a:spcPts val="0"/>
              </a:spcBef>
              <a:spcAft>
                <a:spcPts val="0"/>
              </a:spcAft>
              <a:buNone/>
            </a:pPr>
            <a:r>
              <a:rPr lang="en" sz="600">
                <a:solidFill>
                  <a:schemeClr val="dk1"/>
                </a:solidFill>
              </a:rPr>
              <a:t>3- Lux Black: $10.57 / mile</a:t>
            </a:r>
            <a:endParaRPr sz="600">
              <a:solidFill>
                <a:schemeClr val="dk1"/>
              </a:solidFill>
            </a:endParaRPr>
          </a:p>
          <a:p>
            <a:pPr indent="0" lvl="0" marL="0" rtl="0" algn="l">
              <a:spcBef>
                <a:spcPts val="0"/>
              </a:spcBef>
              <a:spcAft>
                <a:spcPts val="0"/>
              </a:spcAft>
              <a:buNone/>
            </a:pPr>
            <a:r>
              <a:rPr lang="en" sz="600">
                <a:solidFill>
                  <a:schemeClr val="dk1"/>
                </a:solidFill>
              </a:rPr>
              <a:t>4- Black: $9.37 / mile</a:t>
            </a:r>
            <a:endParaRPr sz="600">
              <a:solidFill>
                <a:schemeClr val="dk1"/>
              </a:solidFill>
            </a:endParaRPr>
          </a:p>
          <a:p>
            <a:pPr indent="0" lvl="0" marL="0" rtl="0" algn="l">
              <a:spcBef>
                <a:spcPts val="0"/>
              </a:spcBef>
              <a:spcAft>
                <a:spcPts val="0"/>
              </a:spcAft>
              <a:buNone/>
            </a:pPr>
            <a:r>
              <a:rPr lang="en" sz="600">
                <a:solidFill>
                  <a:schemeClr val="dk1"/>
                </a:solidFill>
              </a:rPr>
              <a:t>5- Lux: $8.14 / mile</a:t>
            </a:r>
            <a:endParaRPr sz="600">
              <a:solidFill>
                <a:schemeClr val="dk1"/>
              </a:solidFill>
            </a:endParaRPr>
          </a:p>
          <a:p>
            <a:pPr indent="0" lvl="0" marL="0" rtl="0" algn="l">
              <a:spcBef>
                <a:spcPts val="0"/>
              </a:spcBef>
              <a:spcAft>
                <a:spcPts val="0"/>
              </a:spcAft>
              <a:buNone/>
            </a:pPr>
            <a:r>
              <a:rPr lang="en" sz="600">
                <a:solidFill>
                  <a:schemeClr val="dk1"/>
                </a:solidFill>
              </a:rPr>
              <a:t>6- UberXL: $7.16 / mile</a:t>
            </a:r>
            <a:endParaRPr sz="600">
              <a:solidFill>
                <a:schemeClr val="dk1"/>
              </a:solidFill>
            </a:endParaRPr>
          </a:p>
          <a:p>
            <a:pPr indent="0" lvl="0" marL="0" rtl="0" algn="l">
              <a:spcBef>
                <a:spcPts val="0"/>
              </a:spcBef>
              <a:spcAft>
                <a:spcPts val="0"/>
              </a:spcAft>
              <a:buNone/>
            </a:pPr>
            <a:r>
              <a:rPr lang="en" sz="600">
                <a:solidFill>
                  <a:schemeClr val="dk1"/>
                </a:solidFill>
              </a:rPr>
              <a:t>7- Lyft XL: $7.01 / mile</a:t>
            </a:r>
            <a:endParaRPr sz="600">
              <a:solidFill>
                <a:schemeClr val="dk1"/>
              </a:solidFill>
            </a:endParaRPr>
          </a:p>
          <a:p>
            <a:pPr indent="0" lvl="0" marL="0" rtl="0" algn="l">
              <a:spcBef>
                <a:spcPts val="0"/>
              </a:spcBef>
              <a:spcAft>
                <a:spcPts val="0"/>
              </a:spcAft>
              <a:buNone/>
            </a:pPr>
            <a:r>
              <a:rPr lang="en" sz="600">
                <a:solidFill>
                  <a:schemeClr val="dk1"/>
                </a:solidFill>
                <a:highlight>
                  <a:srgbClr val="FFFF00"/>
                </a:highlight>
              </a:rPr>
              <a:t>8- WAV: $4.45 / mile</a:t>
            </a:r>
            <a:endParaRPr sz="600">
              <a:solidFill>
                <a:schemeClr val="dk1"/>
              </a:solidFill>
              <a:highlight>
                <a:srgbClr val="FFFF00"/>
              </a:highlight>
            </a:endParaRPr>
          </a:p>
          <a:p>
            <a:pPr indent="0" lvl="0" marL="0" rtl="0" algn="l">
              <a:spcBef>
                <a:spcPts val="0"/>
              </a:spcBef>
              <a:spcAft>
                <a:spcPts val="0"/>
              </a:spcAft>
              <a:buNone/>
            </a:pPr>
            <a:r>
              <a:rPr lang="en" sz="600">
                <a:solidFill>
                  <a:schemeClr val="dk1"/>
                </a:solidFill>
              </a:rPr>
              <a:t>9- UberX: $4.48 / mile</a:t>
            </a:r>
            <a:endParaRPr sz="600">
              <a:solidFill>
                <a:schemeClr val="dk1"/>
              </a:solidFill>
            </a:endParaRPr>
          </a:p>
          <a:p>
            <a:pPr indent="0" lvl="0" marL="0" rtl="0" algn="l">
              <a:spcBef>
                <a:spcPts val="0"/>
              </a:spcBef>
              <a:spcAft>
                <a:spcPts val="0"/>
              </a:spcAft>
              <a:buNone/>
            </a:pPr>
            <a:r>
              <a:rPr lang="en" sz="600">
                <a:solidFill>
                  <a:schemeClr val="dk1"/>
                </a:solidFill>
              </a:rPr>
              <a:t>10- Lyft: $4.40 / mile</a:t>
            </a:r>
            <a:endParaRPr sz="600">
              <a:solidFill>
                <a:schemeClr val="dk1"/>
              </a:solidFill>
            </a:endParaRPr>
          </a:p>
          <a:p>
            <a:pPr indent="0" lvl="0" marL="0" rtl="0" algn="l">
              <a:spcBef>
                <a:spcPts val="0"/>
              </a:spcBef>
              <a:spcAft>
                <a:spcPts val="0"/>
              </a:spcAft>
              <a:buNone/>
            </a:pPr>
            <a:r>
              <a:rPr lang="en" sz="600">
                <a:solidFill>
                  <a:schemeClr val="dk1"/>
                </a:solidFill>
              </a:rPr>
              <a:t>11- UberPool: $4.01 / mile</a:t>
            </a:r>
            <a:endParaRPr sz="600">
              <a:solidFill>
                <a:schemeClr val="dk1"/>
              </a:solidFill>
            </a:endParaRPr>
          </a:p>
          <a:p>
            <a:pPr indent="0" lvl="0" marL="0" rtl="0" algn="l">
              <a:spcBef>
                <a:spcPts val="0"/>
              </a:spcBef>
              <a:spcAft>
                <a:spcPts val="0"/>
              </a:spcAft>
              <a:buNone/>
            </a:pPr>
            <a:r>
              <a:rPr lang="en" sz="600">
                <a:solidFill>
                  <a:schemeClr val="dk1"/>
                </a:solidFill>
              </a:rPr>
              <a:t>12- Shared: $2.76 / mile</a:t>
            </a:r>
            <a:endParaRPr sz="600">
              <a:solidFill>
                <a:schemeClr val="dk1"/>
              </a:solidFill>
            </a:endParaRPr>
          </a:p>
          <a:p>
            <a:pPr indent="0" lvl="0" marL="0" rtl="0" algn="l">
              <a:spcBef>
                <a:spcPts val="0"/>
              </a:spcBef>
              <a:spcAft>
                <a:spcPts val="0"/>
              </a:spcAft>
              <a:buNone/>
            </a:pPr>
            <a:r>
              <a:rPr lang="en" sz="600">
                <a:solidFill>
                  <a:schemeClr val="dk1"/>
                </a:solidFill>
              </a:rPr>
              <a:t>13- Taxi: $0.00 / mile</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t/>
            </a:r>
            <a:endParaRPr sz="600">
              <a:solidFill>
                <a:schemeClr val="dk1"/>
              </a:solidFill>
            </a:endParaRPr>
          </a:p>
        </p:txBody>
      </p:sp>
      <p:sp>
        <p:nvSpPr>
          <p:cNvPr id="461" name="Google Shape;461;p55"/>
          <p:cNvSpPr txBox="1"/>
          <p:nvPr/>
        </p:nvSpPr>
        <p:spPr>
          <a:xfrm>
            <a:off x="3072000" y="0"/>
            <a:ext cx="30000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dk1"/>
                </a:solidFill>
              </a:rPr>
              <a:t>The Story of: WAV</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6"/>
          <p:cNvSpPr txBox="1"/>
          <p:nvPr/>
        </p:nvSpPr>
        <p:spPr>
          <a:xfrm>
            <a:off x="3126275" y="0"/>
            <a:ext cx="30000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dk1"/>
                </a:solidFill>
              </a:rPr>
              <a:t>The Story of: UBER X</a:t>
            </a:r>
            <a:endParaRPr>
              <a:solidFill>
                <a:schemeClr val="dk1"/>
              </a:solidFill>
            </a:endParaRPr>
          </a:p>
        </p:txBody>
      </p:sp>
      <p:pic>
        <p:nvPicPr>
          <p:cNvPr id="467" name="Google Shape;467;p56"/>
          <p:cNvPicPr preferRelativeResize="0"/>
          <p:nvPr/>
        </p:nvPicPr>
        <p:blipFill>
          <a:blip r:embed="rId3">
            <a:alphaModFix/>
          </a:blip>
          <a:stretch>
            <a:fillRect/>
          </a:stretch>
        </p:blipFill>
        <p:spPr>
          <a:xfrm>
            <a:off x="152400" y="475500"/>
            <a:ext cx="2604325" cy="1975699"/>
          </a:xfrm>
          <a:prstGeom prst="rect">
            <a:avLst/>
          </a:prstGeom>
          <a:noFill/>
          <a:ln>
            <a:noFill/>
          </a:ln>
        </p:spPr>
      </p:pic>
      <p:pic>
        <p:nvPicPr>
          <p:cNvPr id="468" name="Google Shape;468;p56"/>
          <p:cNvPicPr preferRelativeResize="0"/>
          <p:nvPr/>
        </p:nvPicPr>
        <p:blipFill>
          <a:blip r:embed="rId4">
            <a:alphaModFix/>
          </a:blip>
          <a:stretch>
            <a:fillRect/>
          </a:stretch>
        </p:blipFill>
        <p:spPr>
          <a:xfrm>
            <a:off x="2567574" y="475500"/>
            <a:ext cx="2902051" cy="2168575"/>
          </a:xfrm>
          <a:prstGeom prst="rect">
            <a:avLst/>
          </a:prstGeom>
          <a:noFill/>
          <a:ln>
            <a:noFill/>
          </a:ln>
        </p:spPr>
      </p:pic>
      <p:pic>
        <p:nvPicPr>
          <p:cNvPr id="469" name="Google Shape;469;p56"/>
          <p:cNvPicPr preferRelativeResize="0"/>
          <p:nvPr/>
        </p:nvPicPr>
        <p:blipFill>
          <a:blip r:embed="rId5">
            <a:alphaModFix/>
          </a:blip>
          <a:stretch>
            <a:fillRect/>
          </a:stretch>
        </p:blipFill>
        <p:spPr>
          <a:xfrm>
            <a:off x="5622025" y="475500"/>
            <a:ext cx="2849850" cy="2273050"/>
          </a:xfrm>
          <a:prstGeom prst="rect">
            <a:avLst/>
          </a:prstGeom>
          <a:noFill/>
          <a:ln>
            <a:noFill/>
          </a:ln>
        </p:spPr>
      </p:pic>
      <p:sp>
        <p:nvSpPr>
          <p:cNvPr id="470" name="Google Shape;470;p56"/>
          <p:cNvSpPr txBox="1"/>
          <p:nvPr/>
        </p:nvSpPr>
        <p:spPr>
          <a:xfrm>
            <a:off x="282575" y="3105275"/>
            <a:ext cx="30000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rPr>
              <a:t>RIDE TYPE COUNTS OVERALL</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rPr lang="en" sz="600">
                <a:solidFill>
                  <a:schemeClr val="dk1"/>
                </a:solidFill>
              </a:rPr>
              <a:t>1 - RIDE_TYPE NAME (UberXL): 20197</a:t>
            </a:r>
            <a:endParaRPr sz="600">
              <a:solidFill>
                <a:schemeClr val="dk1"/>
              </a:solidFill>
            </a:endParaRPr>
          </a:p>
          <a:p>
            <a:pPr indent="0" lvl="0" marL="0" rtl="0" algn="l">
              <a:spcBef>
                <a:spcPts val="0"/>
              </a:spcBef>
              <a:spcAft>
                <a:spcPts val="0"/>
              </a:spcAft>
              <a:buNone/>
            </a:pPr>
            <a:r>
              <a:rPr lang="en" sz="600">
                <a:solidFill>
                  <a:schemeClr val="dk1"/>
                </a:solidFill>
              </a:rPr>
              <a:t>2 - RIDE_TYPE NAME (Black): 20125</a:t>
            </a:r>
            <a:endParaRPr sz="600">
              <a:solidFill>
                <a:schemeClr val="dk1"/>
              </a:solidFill>
            </a:endParaRPr>
          </a:p>
          <a:p>
            <a:pPr indent="0" lvl="0" marL="0" rtl="0" algn="l">
              <a:spcBef>
                <a:spcPts val="0"/>
              </a:spcBef>
              <a:spcAft>
                <a:spcPts val="0"/>
              </a:spcAft>
              <a:buNone/>
            </a:pPr>
            <a:r>
              <a:rPr lang="en" sz="600">
                <a:solidFill>
                  <a:schemeClr val="dk1"/>
                </a:solidFill>
              </a:rPr>
              <a:t>3 - RIDE_TYPE NAME (Black SUV): 20109</a:t>
            </a:r>
            <a:endParaRPr sz="600">
              <a:solidFill>
                <a:schemeClr val="dk1"/>
              </a:solidFill>
            </a:endParaRPr>
          </a:p>
          <a:p>
            <a:pPr indent="0" lvl="0" marL="0" rtl="0" algn="l">
              <a:spcBef>
                <a:spcPts val="0"/>
              </a:spcBef>
              <a:spcAft>
                <a:spcPts val="0"/>
              </a:spcAft>
              <a:buNone/>
            </a:pPr>
            <a:r>
              <a:rPr lang="en" sz="600">
                <a:solidFill>
                  <a:schemeClr val="dk1"/>
                </a:solidFill>
              </a:rPr>
              <a:t>4 - RIDE_TYPE NAME (Taxi): 20098</a:t>
            </a:r>
            <a:endParaRPr sz="600">
              <a:solidFill>
                <a:schemeClr val="dk1"/>
              </a:solidFill>
            </a:endParaRPr>
          </a:p>
          <a:p>
            <a:pPr indent="0" lvl="0" marL="0" rtl="0" algn="l">
              <a:spcBef>
                <a:spcPts val="0"/>
              </a:spcBef>
              <a:spcAft>
                <a:spcPts val="0"/>
              </a:spcAft>
              <a:buNone/>
            </a:pPr>
            <a:r>
              <a:rPr lang="en" sz="600">
                <a:solidFill>
                  <a:schemeClr val="dk1"/>
                </a:solidFill>
                <a:highlight>
                  <a:srgbClr val="FFFF00"/>
                </a:highlight>
              </a:rPr>
              <a:t>5 - RIDE_TYPE NAME (UberX): 19994</a:t>
            </a:r>
            <a:endParaRPr sz="600">
              <a:solidFill>
                <a:schemeClr val="dk1"/>
              </a:solidFill>
              <a:highlight>
                <a:srgbClr val="FFFF00"/>
              </a:highlight>
            </a:endParaRPr>
          </a:p>
          <a:p>
            <a:pPr indent="0" lvl="0" marL="0" rtl="0" algn="l">
              <a:spcBef>
                <a:spcPts val="0"/>
              </a:spcBef>
              <a:spcAft>
                <a:spcPts val="0"/>
              </a:spcAft>
              <a:buNone/>
            </a:pPr>
            <a:r>
              <a:rPr lang="en" sz="600">
                <a:solidFill>
                  <a:schemeClr val="dk1"/>
                </a:solidFill>
              </a:rPr>
              <a:t>6 - RIDE_TYPE NAME (WAV): 19980</a:t>
            </a:r>
            <a:endParaRPr sz="600">
              <a:solidFill>
                <a:schemeClr val="dk1"/>
              </a:solidFill>
            </a:endParaRPr>
          </a:p>
          <a:p>
            <a:pPr indent="0" lvl="0" marL="0" rtl="0" algn="l">
              <a:spcBef>
                <a:spcPts val="0"/>
              </a:spcBef>
              <a:spcAft>
                <a:spcPts val="0"/>
              </a:spcAft>
              <a:buNone/>
            </a:pPr>
            <a:r>
              <a:rPr lang="en" sz="600">
                <a:solidFill>
                  <a:schemeClr val="dk1"/>
                </a:solidFill>
              </a:rPr>
              <a:t>7 - RIDE_TYPE NAME (UberPool): 19963</a:t>
            </a:r>
            <a:endParaRPr sz="600">
              <a:solidFill>
                <a:schemeClr val="dk1"/>
              </a:solidFill>
            </a:endParaRPr>
          </a:p>
          <a:p>
            <a:pPr indent="0" lvl="0" marL="0" rtl="0" algn="l">
              <a:spcBef>
                <a:spcPts val="0"/>
              </a:spcBef>
              <a:spcAft>
                <a:spcPts val="0"/>
              </a:spcAft>
              <a:buNone/>
            </a:pPr>
            <a:r>
              <a:rPr lang="en" sz="600">
                <a:solidFill>
                  <a:schemeClr val="dk1"/>
                </a:solidFill>
              </a:rPr>
              <a:t>8 - RIDE_TYPE NAME (Lyft XL): 18644</a:t>
            </a:r>
            <a:endParaRPr sz="600">
              <a:solidFill>
                <a:schemeClr val="dk1"/>
              </a:solidFill>
            </a:endParaRPr>
          </a:p>
          <a:p>
            <a:pPr indent="0" lvl="0" marL="0" rtl="0" algn="l">
              <a:spcBef>
                <a:spcPts val="0"/>
              </a:spcBef>
              <a:spcAft>
                <a:spcPts val="0"/>
              </a:spcAft>
              <a:buNone/>
            </a:pPr>
            <a:r>
              <a:rPr lang="en" sz="600">
                <a:solidFill>
                  <a:schemeClr val="dk1"/>
                </a:solidFill>
              </a:rPr>
              <a:t>9 - RIDE_TYPE NAME (Lux): 18586</a:t>
            </a:r>
            <a:endParaRPr sz="600">
              <a:solidFill>
                <a:schemeClr val="dk1"/>
              </a:solidFill>
            </a:endParaRPr>
          </a:p>
          <a:p>
            <a:pPr indent="0" lvl="0" marL="0" rtl="0" algn="l">
              <a:spcBef>
                <a:spcPts val="0"/>
              </a:spcBef>
              <a:spcAft>
                <a:spcPts val="0"/>
              </a:spcAft>
              <a:buNone/>
            </a:pPr>
            <a:r>
              <a:rPr lang="en" sz="600">
                <a:solidFill>
                  <a:schemeClr val="dk1"/>
                </a:solidFill>
              </a:rPr>
              <a:t>10 - RIDE_TYPE NAME (Lux Black XL): 18579</a:t>
            </a:r>
            <a:endParaRPr sz="600">
              <a:solidFill>
                <a:schemeClr val="dk1"/>
              </a:solidFill>
            </a:endParaRPr>
          </a:p>
          <a:p>
            <a:pPr indent="0" lvl="0" marL="0" rtl="0" algn="l">
              <a:spcBef>
                <a:spcPts val="0"/>
              </a:spcBef>
              <a:spcAft>
                <a:spcPts val="0"/>
              </a:spcAft>
              <a:buNone/>
            </a:pPr>
            <a:r>
              <a:rPr lang="en" sz="600">
                <a:solidFill>
                  <a:schemeClr val="dk1"/>
                </a:solidFill>
              </a:rPr>
              <a:t>11 - RIDE_TYPE NAME (Shared): 18560</a:t>
            </a:r>
            <a:endParaRPr sz="600">
              <a:solidFill>
                <a:schemeClr val="dk1"/>
              </a:solidFill>
            </a:endParaRPr>
          </a:p>
          <a:p>
            <a:pPr indent="0" lvl="0" marL="0" rtl="0" algn="l">
              <a:spcBef>
                <a:spcPts val="0"/>
              </a:spcBef>
              <a:spcAft>
                <a:spcPts val="0"/>
              </a:spcAft>
              <a:buNone/>
            </a:pPr>
            <a:r>
              <a:rPr lang="en" sz="600">
                <a:solidFill>
                  <a:schemeClr val="dk1"/>
                </a:solidFill>
              </a:rPr>
              <a:t>12 - RIDE_TYPE NAME (Lyft): 18534</a:t>
            </a:r>
            <a:endParaRPr sz="600">
              <a:solidFill>
                <a:schemeClr val="dk1"/>
              </a:solidFill>
            </a:endParaRPr>
          </a:p>
          <a:p>
            <a:pPr indent="0" lvl="0" marL="0" rtl="0" algn="l">
              <a:spcBef>
                <a:spcPts val="0"/>
              </a:spcBef>
              <a:spcAft>
                <a:spcPts val="0"/>
              </a:spcAft>
              <a:buNone/>
            </a:pPr>
            <a:r>
              <a:rPr lang="en" sz="600">
                <a:solidFill>
                  <a:schemeClr val="dk1"/>
                </a:solidFill>
              </a:rPr>
              <a:t>13 - RIDE_TYPE NAME (Lux Black): 18458</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t/>
            </a:r>
            <a:endParaRPr sz="600">
              <a:solidFill>
                <a:schemeClr val="dk1"/>
              </a:solidFill>
            </a:endParaRPr>
          </a:p>
        </p:txBody>
      </p:sp>
      <p:sp>
        <p:nvSpPr>
          <p:cNvPr id="471" name="Google Shape;471;p56"/>
          <p:cNvSpPr txBox="1"/>
          <p:nvPr/>
        </p:nvSpPr>
        <p:spPr>
          <a:xfrm>
            <a:off x="2868250" y="3059075"/>
            <a:ext cx="30000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rPr>
              <a:t>TOTAL REVENUE </a:t>
            </a:r>
            <a:br>
              <a:rPr lang="en" sz="600">
                <a:solidFill>
                  <a:schemeClr val="dk1"/>
                </a:solidFill>
              </a:rPr>
            </a:br>
            <a:r>
              <a:rPr lang="en" sz="600">
                <a:solidFill>
                  <a:schemeClr val="dk1"/>
                </a:solidFill>
              </a:rPr>
              <a:t>by RIDE TYPE</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rPr lang="en" sz="600">
                <a:solidFill>
                  <a:schemeClr val="dk1"/>
                </a:solidFill>
              </a:rPr>
              <a:t>1- Black SUV: $607,876.50 </a:t>
            </a:r>
            <a:endParaRPr sz="600">
              <a:solidFill>
                <a:schemeClr val="dk1"/>
              </a:solidFill>
            </a:endParaRPr>
          </a:p>
          <a:p>
            <a:pPr indent="0" lvl="0" marL="0" rtl="0" algn="l">
              <a:spcBef>
                <a:spcPts val="0"/>
              </a:spcBef>
              <a:spcAft>
                <a:spcPts val="0"/>
              </a:spcAft>
              <a:buNone/>
            </a:pPr>
            <a:r>
              <a:rPr lang="en" sz="600">
                <a:solidFill>
                  <a:schemeClr val="dk1"/>
                </a:solidFill>
              </a:rPr>
              <a:t>2- Lux Black XL: $600,229.50 </a:t>
            </a:r>
            <a:endParaRPr sz="600">
              <a:solidFill>
                <a:schemeClr val="dk1"/>
              </a:solidFill>
            </a:endParaRPr>
          </a:p>
          <a:p>
            <a:pPr indent="0" lvl="0" marL="0" rtl="0" algn="l">
              <a:spcBef>
                <a:spcPts val="0"/>
              </a:spcBef>
              <a:spcAft>
                <a:spcPts val="0"/>
              </a:spcAft>
              <a:buNone/>
            </a:pPr>
            <a:r>
              <a:rPr lang="en" sz="600">
                <a:solidFill>
                  <a:schemeClr val="dk1"/>
                </a:solidFill>
              </a:rPr>
              <a:t>3- Lux Black: $424,461.20 </a:t>
            </a:r>
            <a:endParaRPr sz="600">
              <a:solidFill>
                <a:schemeClr val="dk1"/>
              </a:solidFill>
            </a:endParaRPr>
          </a:p>
          <a:p>
            <a:pPr indent="0" lvl="0" marL="0" rtl="0" algn="l">
              <a:spcBef>
                <a:spcPts val="0"/>
              </a:spcBef>
              <a:spcAft>
                <a:spcPts val="0"/>
              </a:spcAft>
              <a:buNone/>
            </a:pPr>
            <a:r>
              <a:rPr lang="en" sz="600">
                <a:solidFill>
                  <a:schemeClr val="dk1"/>
                </a:solidFill>
              </a:rPr>
              <a:t>4- Black: $412,885.00 </a:t>
            </a:r>
            <a:endParaRPr sz="600">
              <a:solidFill>
                <a:schemeClr val="dk1"/>
              </a:solidFill>
            </a:endParaRPr>
          </a:p>
          <a:p>
            <a:pPr indent="0" lvl="0" marL="0" rtl="0" algn="l">
              <a:spcBef>
                <a:spcPts val="0"/>
              </a:spcBef>
              <a:spcAft>
                <a:spcPts val="0"/>
              </a:spcAft>
              <a:buNone/>
            </a:pPr>
            <a:r>
              <a:rPr lang="en" sz="600">
                <a:solidFill>
                  <a:schemeClr val="dk1"/>
                </a:solidFill>
              </a:rPr>
              <a:t>5- Lux: $330,299.00 </a:t>
            </a:r>
            <a:endParaRPr sz="600">
              <a:solidFill>
                <a:schemeClr val="dk1"/>
              </a:solidFill>
            </a:endParaRPr>
          </a:p>
          <a:p>
            <a:pPr indent="0" lvl="0" marL="0" rtl="0" algn="l">
              <a:spcBef>
                <a:spcPts val="0"/>
              </a:spcBef>
              <a:spcAft>
                <a:spcPts val="0"/>
              </a:spcAft>
              <a:buNone/>
            </a:pPr>
            <a:r>
              <a:rPr lang="en" sz="600">
                <a:solidFill>
                  <a:schemeClr val="dk1"/>
                </a:solidFill>
              </a:rPr>
              <a:t>6- UberXL: $316,497.50 </a:t>
            </a:r>
            <a:endParaRPr sz="600">
              <a:solidFill>
                <a:schemeClr val="dk1"/>
              </a:solidFill>
            </a:endParaRPr>
          </a:p>
          <a:p>
            <a:pPr indent="0" lvl="0" marL="0" rtl="0" algn="l">
              <a:spcBef>
                <a:spcPts val="0"/>
              </a:spcBef>
              <a:spcAft>
                <a:spcPts val="0"/>
              </a:spcAft>
              <a:buNone/>
            </a:pPr>
            <a:r>
              <a:rPr lang="en" sz="600">
                <a:solidFill>
                  <a:schemeClr val="dk1"/>
                </a:solidFill>
              </a:rPr>
              <a:t>7- Lyft XL: $285,467.10 </a:t>
            </a:r>
            <a:endParaRPr sz="600">
              <a:solidFill>
                <a:schemeClr val="dk1"/>
              </a:solidFill>
            </a:endParaRPr>
          </a:p>
          <a:p>
            <a:pPr indent="0" lvl="0" marL="0" rtl="0" algn="l">
              <a:spcBef>
                <a:spcPts val="0"/>
              </a:spcBef>
              <a:spcAft>
                <a:spcPts val="0"/>
              </a:spcAft>
              <a:buNone/>
            </a:pPr>
            <a:r>
              <a:rPr lang="en" sz="600">
                <a:solidFill>
                  <a:schemeClr val="dk1"/>
                </a:solidFill>
              </a:rPr>
              <a:t>8- WAV: $195,575.00 </a:t>
            </a:r>
            <a:endParaRPr sz="600">
              <a:solidFill>
                <a:schemeClr val="dk1"/>
              </a:solidFill>
            </a:endParaRPr>
          </a:p>
          <a:p>
            <a:pPr indent="0" lvl="0" marL="0" rtl="0" algn="l">
              <a:spcBef>
                <a:spcPts val="0"/>
              </a:spcBef>
              <a:spcAft>
                <a:spcPts val="0"/>
              </a:spcAft>
              <a:buNone/>
            </a:pPr>
            <a:r>
              <a:rPr lang="en" sz="600">
                <a:solidFill>
                  <a:schemeClr val="dk1"/>
                </a:solidFill>
                <a:highlight>
                  <a:srgbClr val="FFFF00"/>
                </a:highlight>
              </a:rPr>
              <a:t>9- UberX: $195,537.00 </a:t>
            </a:r>
            <a:endParaRPr sz="600">
              <a:solidFill>
                <a:schemeClr val="dk1"/>
              </a:solidFill>
              <a:highlight>
                <a:srgbClr val="FFFF00"/>
              </a:highlight>
            </a:endParaRPr>
          </a:p>
          <a:p>
            <a:pPr indent="0" lvl="0" marL="0" rtl="0" algn="l">
              <a:spcBef>
                <a:spcPts val="0"/>
              </a:spcBef>
              <a:spcAft>
                <a:spcPts val="0"/>
              </a:spcAft>
              <a:buNone/>
            </a:pPr>
            <a:r>
              <a:rPr lang="en" sz="600">
                <a:solidFill>
                  <a:schemeClr val="dk1"/>
                </a:solidFill>
              </a:rPr>
              <a:t>10- Lyft: $178,235.35 </a:t>
            </a:r>
            <a:endParaRPr sz="600">
              <a:solidFill>
                <a:schemeClr val="dk1"/>
              </a:solidFill>
            </a:endParaRPr>
          </a:p>
          <a:p>
            <a:pPr indent="0" lvl="0" marL="0" rtl="0" algn="l">
              <a:spcBef>
                <a:spcPts val="0"/>
              </a:spcBef>
              <a:spcAft>
                <a:spcPts val="0"/>
              </a:spcAft>
              <a:buNone/>
            </a:pPr>
            <a:r>
              <a:rPr lang="en" sz="600">
                <a:solidFill>
                  <a:schemeClr val="dk1"/>
                </a:solidFill>
              </a:rPr>
              <a:t>11- UberPool: $174,393.00 </a:t>
            </a:r>
            <a:endParaRPr sz="600">
              <a:solidFill>
                <a:schemeClr val="dk1"/>
              </a:solidFill>
            </a:endParaRPr>
          </a:p>
          <a:p>
            <a:pPr indent="0" lvl="0" marL="0" rtl="0" algn="l">
              <a:spcBef>
                <a:spcPts val="0"/>
              </a:spcBef>
              <a:spcAft>
                <a:spcPts val="0"/>
              </a:spcAft>
              <a:buNone/>
            </a:pPr>
            <a:r>
              <a:rPr lang="en" sz="600">
                <a:solidFill>
                  <a:schemeClr val="dk1"/>
                </a:solidFill>
              </a:rPr>
              <a:t>12- Shared: $111,763.00 </a:t>
            </a:r>
            <a:endParaRPr sz="600">
              <a:solidFill>
                <a:schemeClr val="dk1"/>
              </a:solidFill>
            </a:endParaRPr>
          </a:p>
          <a:p>
            <a:pPr indent="0" lvl="0" marL="0" rtl="0" algn="l">
              <a:spcBef>
                <a:spcPts val="0"/>
              </a:spcBef>
              <a:spcAft>
                <a:spcPts val="0"/>
              </a:spcAft>
              <a:buNone/>
            </a:pPr>
            <a:r>
              <a:rPr lang="en" sz="600">
                <a:solidFill>
                  <a:schemeClr val="dk1"/>
                </a:solidFill>
              </a:rPr>
              <a:t>13- Taxi: $0.00</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t/>
            </a:r>
            <a:endParaRPr sz="600">
              <a:solidFill>
                <a:schemeClr val="dk1"/>
              </a:solidFill>
            </a:endParaRPr>
          </a:p>
        </p:txBody>
      </p:sp>
      <p:sp>
        <p:nvSpPr>
          <p:cNvPr id="472" name="Google Shape;472;p56"/>
          <p:cNvSpPr txBox="1"/>
          <p:nvPr/>
        </p:nvSpPr>
        <p:spPr>
          <a:xfrm>
            <a:off x="5868250" y="3059075"/>
            <a:ext cx="30000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rPr>
              <a:t>MEAN REVENUE by RIDE TYPE DISTANCE</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rPr lang="en" sz="600">
                <a:solidFill>
                  <a:schemeClr val="dk1"/>
                </a:solidFill>
              </a:rPr>
              <a:t>1- Lux Black XL: $14.82 / mile</a:t>
            </a:r>
            <a:endParaRPr sz="600">
              <a:solidFill>
                <a:schemeClr val="dk1"/>
              </a:solidFill>
            </a:endParaRPr>
          </a:p>
          <a:p>
            <a:pPr indent="0" lvl="0" marL="0" rtl="0" algn="l">
              <a:spcBef>
                <a:spcPts val="0"/>
              </a:spcBef>
              <a:spcAft>
                <a:spcPts val="0"/>
              </a:spcAft>
              <a:buNone/>
            </a:pPr>
            <a:r>
              <a:rPr lang="en" sz="600">
                <a:solidFill>
                  <a:schemeClr val="dk1"/>
                </a:solidFill>
              </a:rPr>
              <a:t>2- Black SUV: $13.89 / mile</a:t>
            </a:r>
            <a:endParaRPr sz="600">
              <a:solidFill>
                <a:schemeClr val="dk1"/>
              </a:solidFill>
            </a:endParaRPr>
          </a:p>
          <a:p>
            <a:pPr indent="0" lvl="0" marL="0" rtl="0" algn="l">
              <a:spcBef>
                <a:spcPts val="0"/>
              </a:spcBef>
              <a:spcAft>
                <a:spcPts val="0"/>
              </a:spcAft>
              <a:buNone/>
            </a:pPr>
            <a:r>
              <a:rPr lang="en" sz="600">
                <a:solidFill>
                  <a:schemeClr val="dk1"/>
                </a:solidFill>
              </a:rPr>
              <a:t>3- Lux Black: $10.57 / mile</a:t>
            </a:r>
            <a:endParaRPr sz="600">
              <a:solidFill>
                <a:schemeClr val="dk1"/>
              </a:solidFill>
            </a:endParaRPr>
          </a:p>
          <a:p>
            <a:pPr indent="0" lvl="0" marL="0" rtl="0" algn="l">
              <a:spcBef>
                <a:spcPts val="0"/>
              </a:spcBef>
              <a:spcAft>
                <a:spcPts val="0"/>
              </a:spcAft>
              <a:buNone/>
            </a:pPr>
            <a:r>
              <a:rPr lang="en" sz="600">
                <a:solidFill>
                  <a:schemeClr val="dk1"/>
                </a:solidFill>
              </a:rPr>
              <a:t>4- Black: $9.37 / mile</a:t>
            </a:r>
            <a:endParaRPr sz="600">
              <a:solidFill>
                <a:schemeClr val="dk1"/>
              </a:solidFill>
            </a:endParaRPr>
          </a:p>
          <a:p>
            <a:pPr indent="0" lvl="0" marL="0" rtl="0" algn="l">
              <a:spcBef>
                <a:spcPts val="0"/>
              </a:spcBef>
              <a:spcAft>
                <a:spcPts val="0"/>
              </a:spcAft>
              <a:buNone/>
            </a:pPr>
            <a:r>
              <a:rPr lang="en" sz="600">
                <a:solidFill>
                  <a:schemeClr val="dk1"/>
                </a:solidFill>
              </a:rPr>
              <a:t>5- Lux: $8.14 / mile</a:t>
            </a:r>
            <a:endParaRPr sz="600">
              <a:solidFill>
                <a:schemeClr val="dk1"/>
              </a:solidFill>
            </a:endParaRPr>
          </a:p>
          <a:p>
            <a:pPr indent="0" lvl="0" marL="0" rtl="0" algn="l">
              <a:spcBef>
                <a:spcPts val="0"/>
              </a:spcBef>
              <a:spcAft>
                <a:spcPts val="0"/>
              </a:spcAft>
              <a:buNone/>
            </a:pPr>
            <a:r>
              <a:rPr lang="en" sz="600">
                <a:solidFill>
                  <a:schemeClr val="dk1"/>
                </a:solidFill>
              </a:rPr>
              <a:t>6- UberXL: $7.16 / mile</a:t>
            </a:r>
            <a:endParaRPr sz="600">
              <a:solidFill>
                <a:schemeClr val="dk1"/>
              </a:solidFill>
            </a:endParaRPr>
          </a:p>
          <a:p>
            <a:pPr indent="0" lvl="0" marL="0" rtl="0" algn="l">
              <a:spcBef>
                <a:spcPts val="0"/>
              </a:spcBef>
              <a:spcAft>
                <a:spcPts val="0"/>
              </a:spcAft>
              <a:buNone/>
            </a:pPr>
            <a:r>
              <a:rPr lang="en" sz="600">
                <a:solidFill>
                  <a:schemeClr val="dk1"/>
                </a:solidFill>
              </a:rPr>
              <a:t>7- Lyft XL: $7.01 / mile</a:t>
            </a:r>
            <a:endParaRPr sz="600">
              <a:solidFill>
                <a:schemeClr val="dk1"/>
              </a:solidFill>
            </a:endParaRPr>
          </a:p>
          <a:p>
            <a:pPr indent="0" lvl="0" marL="0" rtl="0" algn="l">
              <a:spcBef>
                <a:spcPts val="0"/>
              </a:spcBef>
              <a:spcAft>
                <a:spcPts val="0"/>
              </a:spcAft>
              <a:buNone/>
            </a:pPr>
            <a:r>
              <a:rPr lang="en" sz="600">
                <a:solidFill>
                  <a:schemeClr val="dk1"/>
                </a:solidFill>
              </a:rPr>
              <a:t>8- WAV: $4.45 / mile</a:t>
            </a:r>
            <a:endParaRPr sz="600">
              <a:solidFill>
                <a:schemeClr val="dk1"/>
              </a:solidFill>
            </a:endParaRPr>
          </a:p>
          <a:p>
            <a:pPr indent="0" lvl="0" marL="0" rtl="0" algn="l">
              <a:spcBef>
                <a:spcPts val="0"/>
              </a:spcBef>
              <a:spcAft>
                <a:spcPts val="0"/>
              </a:spcAft>
              <a:buNone/>
            </a:pPr>
            <a:r>
              <a:rPr lang="en" sz="600">
                <a:solidFill>
                  <a:schemeClr val="dk1"/>
                </a:solidFill>
                <a:highlight>
                  <a:srgbClr val="FFFF00"/>
                </a:highlight>
              </a:rPr>
              <a:t>9- UberX: $4.48 / mile</a:t>
            </a:r>
            <a:endParaRPr sz="600">
              <a:solidFill>
                <a:schemeClr val="dk1"/>
              </a:solidFill>
              <a:highlight>
                <a:srgbClr val="FFFF00"/>
              </a:highlight>
            </a:endParaRPr>
          </a:p>
          <a:p>
            <a:pPr indent="0" lvl="0" marL="0" rtl="0" algn="l">
              <a:spcBef>
                <a:spcPts val="0"/>
              </a:spcBef>
              <a:spcAft>
                <a:spcPts val="0"/>
              </a:spcAft>
              <a:buNone/>
            </a:pPr>
            <a:r>
              <a:rPr lang="en" sz="600">
                <a:solidFill>
                  <a:schemeClr val="dk1"/>
                </a:solidFill>
              </a:rPr>
              <a:t>10- Lyft: $4.40 / mile</a:t>
            </a:r>
            <a:endParaRPr sz="600">
              <a:solidFill>
                <a:schemeClr val="dk1"/>
              </a:solidFill>
            </a:endParaRPr>
          </a:p>
          <a:p>
            <a:pPr indent="0" lvl="0" marL="0" rtl="0" algn="l">
              <a:spcBef>
                <a:spcPts val="0"/>
              </a:spcBef>
              <a:spcAft>
                <a:spcPts val="0"/>
              </a:spcAft>
              <a:buNone/>
            </a:pPr>
            <a:r>
              <a:rPr lang="en" sz="600">
                <a:solidFill>
                  <a:schemeClr val="dk1"/>
                </a:solidFill>
              </a:rPr>
              <a:t>11- UberPool: $4.01 / mile</a:t>
            </a:r>
            <a:endParaRPr sz="600">
              <a:solidFill>
                <a:schemeClr val="dk1"/>
              </a:solidFill>
            </a:endParaRPr>
          </a:p>
          <a:p>
            <a:pPr indent="0" lvl="0" marL="0" rtl="0" algn="l">
              <a:spcBef>
                <a:spcPts val="0"/>
              </a:spcBef>
              <a:spcAft>
                <a:spcPts val="0"/>
              </a:spcAft>
              <a:buNone/>
            </a:pPr>
            <a:r>
              <a:rPr lang="en" sz="600">
                <a:solidFill>
                  <a:schemeClr val="dk1"/>
                </a:solidFill>
              </a:rPr>
              <a:t>12- Shared: $2.76 / mile</a:t>
            </a:r>
            <a:endParaRPr sz="600">
              <a:solidFill>
                <a:schemeClr val="dk1"/>
              </a:solidFill>
            </a:endParaRPr>
          </a:p>
          <a:p>
            <a:pPr indent="0" lvl="0" marL="0" rtl="0" algn="l">
              <a:spcBef>
                <a:spcPts val="0"/>
              </a:spcBef>
              <a:spcAft>
                <a:spcPts val="0"/>
              </a:spcAft>
              <a:buNone/>
            </a:pPr>
            <a:r>
              <a:rPr lang="en" sz="600">
                <a:solidFill>
                  <a:schemeClr val="dk1"/>
                </a:solidFill>
              </a:rPr>
              <a:t>13- Taxi: $0.00 / mile</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t/>
            </a:r>
            <a:endParaRPr sz="600">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7"/>
          <p:cNvSpPr txBox="1"/>
          <p:nvPr/>
        </p:nvSpPr>
        <p:spPr>
          <a:xfrm>
            <a:off x="282575" y="3105275"/>
            <a:ext cx="30000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rPr>
              <a:t>RIDE TYPE COUNTS OVERALL</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rPr lang="en" sz="600">
                <a:solidFill>
                  <a:schemeClr val="dk1"/>
                </a:solidFill>
              </a:rPr>
              <a:t>1 - RIDE_TYPE NAME (UberXL): 20197</a:t>
            </a:r>
            <a:endParaRPr sz="600">
              <a:solidFill>
                <a:schemeClr val="dk1"/>
              </a:solidFill>
            </a:endParaRPr>
          </a:p>
          <a:p>
            <a:pPr indent="0" lvl="0" marL="0" rtl="0" algn="l">
              <a:spcBef>
                <a:spcPts val="0"/>
              </a:spcBef>
              <a:spcAft>
                <a:spcPts val="0"/>
              </a:spcAft>
              <a:buNone/>
            </a:pPr>
            <a:r>
              <a:rPr lang="en" sz="600">
                <a:solidFill>
                  <a:schemeClr val="dk1"/>
                </a:solidFill>
              </a:rPr>
              <a:t>2 - RIDE_TYPE NAME (Black): 20125</a:t>
            </a:r>
            <a:endParaRPr sz="600">
              <a:solidFill>
                <a:schemeClr val="dk1"/>
              </a:solidFill>
            </a:endParaRPr>
          </a:p>
          <a:p>
            <a:pPr indent="0" lvl="0" marL="0" rtl="0" algn="l">
              <a:spcBef>
                <a:spcPts val="0"/>
              </a:spcBef>
              <a:spcAft>
                <a:spcPts val="0"/>
              </a:spcAft>
              <a:buNone/>
            </a:pPr>
            <a:r>
              <a:rPr lang="en" sz="600">
                <a:solidFill>
                  <a:schemeClr val="dk1"/>
                </a:solidFill>
              </a:rPr>
              <a:t>3 - RIDE_TYPE NAME (Black SUV): 20109</a:t>
            </a:r>
            <a:endParaRPr sz="600">
              <a:solidFill>
                <a:schemeClr val="dk1"/>
              </a:solidFill>
            </a:endParaRPr>
          </a:p>
          <a:p>
            <a:pPr indent="0" lvl="0" marL="0" rtl="0" algn="l">
              <a:spcBef>
                <a:spcPts val="0"/>
              </a:spcBef>
              <a:spcAft>
                <a:spcPts val="0"/>
              </a:spcAft>
              <a:buNone/>
            </a:pPr>
            <a:r>
              <a:rPr lang="en" sz="600">
                <a:solidFill>
                  <a:schemeClr val="dk1"/>
                </a:solidFill>
              </a:rPr>
              <a:t>4 - RIDE_TYPE NAME (Taxi): 20098</a:t>
            </a:r>
            <a:endParaRPr sz="600">
              <a:solidFill>
                <a:schemeClr val="dk1"/>
              </a:solidFill>
            </a:endParaRPr>
          </a:p>
          <a:p>
            <a:pPr indent="0" lvl="0" marL="0" rtl="0" algn="l">
              <a:spcBef>
                <a:spcPts val="0"/>
              </a:spcBef>
              <a:spcAft>
                <a:spcPts val="0"/>
              </a:spcAft>
              <a:buNone/>
            </a:pPr>
            <a:r>
              <a:rPr lang="en" sz="600">
                <a:solidFill>
                  <a:schemeClr val="dk1"/>
                </a:solidFill>
              </a:rPr>
              <a:t>5 - RIDE_TYPE NAME (UberX): 19994</a:t>
            </a:r>
            <a:endParaRPr sz="600">
              <a:solidFill>
                <a:schemeClr val="dk1"/>
              </a:solidFill>
            </a:endParaRPr>
          </a:p>
          <a:p>
            <a:pPr indent="0" lvl="0" marL="0" rtl="0" algn="l">
              <a:spcBef>
                <a:spcPts val="0"/>
              </a:spcBef>
              <a:spcAft>
                <a:spcPts val="0"/>
              </a:spcAft>
              <a:buNone/>
            </a:pPr>
            <a:r>
              <a:rPr lang="en" sz="600">
                <a:solidFill>
                  <a:schemeClr val="dk1"/>
                </a:solidFill>
              </a:rPr>
              <a:t>6 - RIDE_TYPE NAME (WAV): 19980</a:t>
            </a:r>
            <a:endParaRPr sz="600">
              <a:solidFill>
                <a:schemeClr val="dk1"/>
              </a:solidFill>
            </a:endParaRPr>
          </a:p>
          <a:p>
            <a:pPr indent="0" lvl="0" marL="0" rtl="0" algn="l">
              <a:spcBef>
                <a:spcPts val="0"/>
              </a:spcBef>
              <a:spcAft>
                <a:spcPts val="0"/>
              </a:spcAft>
              <a:buNone/>
            </a:pPr>
            <a:r>
              <a:rPr lang="en" sz="600">
                <a:solidFill>
                  <a:schemeClr val="dk1"/>
                </a:solidFill>
              </a:rPr>
              <a:t>7 - RIDE_TYPE NAME (UberPool): 19963</a:t>
            </a:r>
            <a:endParaRPr sz="600">
              <a:solidFill>
                <a:schemeClr val="dk1"/>
              </a:solidFill>
            </a:endParaRPr>
          </a:p>
          <a:p>
            <a:pPr indent="0" lvl="0" marL="0" rtl="0" algn="l">
              <a:spcBef>
                <a:spcPts val="0"/>
              </a:spcBef>
              <a:spcAft>
                <a:spcPts val="0"/>
              </a:spcAft>
              <a:buNone/>
            </a:pPr>
            <a:r>
              <a:rPr lang="en" sz="600">
                <a:solidFill>
                  <a:schemeClr val="dk1"/>
                </a:solidFill>
              </a:rPr>
              <a:t>8 - RIDE_TYPE NAME (Lyft XL): 18644</a:t>
            </a:r>
            <a:endParaRPr sz="600">
              <a:solidFill>
                <a:schemeClr val="dk1"/>
              </a:solidFill>
            </a:endParaRPr>
          </a:p>
          <a:p>
            <a:pPr indent="0" lvl="0" marL="0" rtl="0" algn="l">
              <a:spcBef>
                <a:spcPts val="0"/>
              </a:spcBef>
              <a:spcAft>
                <a:spcPts val="0"/>
              </a:spcAft>
              <a:buNone/>
            </a:pPr>
            <a:r>
              <a:rPr lang="en" sz="600">
                <a:solidFill>
                  <a:schemeClr val="dk1"/>
                </a:solidFill>
              </a:rPr>
              <a:t>9 - RIDE_TYPE NAME (Lux): 18586</a:t>
            </a:r>
            <a:endParaRPr sz="600">
              <a:solidFill>
                <a:schemeClr val="dk1"/>
              </a:solidFill>
            </a:endParaRPr>
          </a:p>
          <a:p>
            <a:pPr indent="0" lvl="0" marL="0" rtl="0" algn="l">
              <a:spcBef>
                <a:spcPts val="0"/>
              </a:spcBef>
              <a:spcAft>
                <a:spcPts val="0"/>
              </a:spcAft>
              <a:buNone/>
            </a:pPr>
            <a:r>
              <a:rPr lang="en" sz="600">
                <a:solidFill>
                  <a:schemeClr val="dk1"/>
                </a:solidFill>
              </a:rPr>
              <a:t>10 - RIDE_TYPE NAME (Lux Black XL): 18579</a:t>
            </a:r>
            <a:endParaRPr sz="600">
              <a:solidFill>
                <a:schemeClr val="dk1"/>
              </a:solidFill>
            </a:endParaRPr>
          </a:p>
          <a:p>
            <a:pPr indent="0" lvl="0" marL="0" rtl="0" algn="l">
              <a:spcBef>
                <a:spcPts val="0"/>
              </a:spcBef>
              <a:spcAft>
                <a:spcPts val="0"/>
              </a:spcAft>
              <a:buNone/>
            </a:pPr>
            <a:r>
              <a:rPr lang="en" sz="600">
                <a:solidFill>
                  <a:schemeClr val="dk1"/>
                </a:solidFill>
              </a:rPr>
              <a:t>11 - RIDE_TYPE NAME (Shared): 18560</a:t>
            </a:r>
            <a:endParaRPr sz="600">
              <a:solidFill>
                <a:schemeClr val="dk1"/>
              </a:solidFill>
            </a:endParaRPr>
          </a:p>
          <a:p>
            <a:pPr indent="0" lvl="0" marL="0" rtl="0" algn="l">
              <a:spcBef>
                <a:spcPts val="0"/>
              </a:spcBef>
              <a:spcAft>
                <a:spcPts val="0"/>
              </a:spcAft>
              <a:buNone/>
            </a:pPr>
            <a:r>
              <a:rPr lang="en" sz="600">
                <a:solidFill>
                  <a:schemeClr val="dk1"/>
                </a:solidFill>
                <a:highlight>
                  <a:srgbClr val="FFFF00"/>
                </a:highlight>
              </a:rPr>
              <a:t>12 - RIDE_TYPE NAME (Lyft): 18534</a:t>
            </a:r>
            <a:endParaRPr sz="600">
              <a:solidFill>
                <a:schemeClr val="dk1"/>
              </a:solidFill>
              <a:highlight>
                <a:srgbClr val="FFFF00"/>
              </a:highlight>
            </a:endParaRPr>
          </a:p>
          <a:p>
            <a:pPr indent="0" lvl="0" marL="0" rtl="0" algn="l">
              <a:spcBef>
                <a:spcPts val="0"/>
              </a:spcBef>
              <a:spcAft>
                <a:spcPts val="0"/>
              </a:spcAft>
              <a:buNone/>
            </a:pPr>
            <a:r>
              <a:rPr lang="en" sz="600">
                <a:solidFill>
                  <a:schemeClr val="dk1"/>
                </a:solidFill>
              </a:rPr>
              <a:t>13 - RIDE_TYPE NAME (Lux Black): 18458</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t/>
            </a:r>
            <a:endParaRPr sz="600">
              <a:solidFill>
                <a:schemeClr val="dk1"/>
              </a:solidFill>
            </a:endParaRPr>
          </a:p>
        </p:txBody>
      </p:sp>
      <p:sp>
        <p:nvSpPr>
          <p:cNvPr id="478" name="Google Shape;478;p57"/>
          <p:cNvSpPr txBox="1"/>
          <p:nvPr/>
        </p:nvSpPr>
        <p:spPr>
          <a:xfrm>
            <a:off x="3117400" y="3059075"/>
            <a:ext cx="30000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rPr>
              <a:t>TOTAL REVENUE </a:t>
            </a:r>
            <a:br>
              <a:rPr lang="en" sz="600">
                <a:solidFill>
                  <a:schemeClr val="dk1"/>
                </a:solidFill>
              </a:rPr>
            </a:br>
            <a:r>
              <a:rPr lang="en" sz="600">
                <a:solidFill>
                  <a:schemeClr val="dk1"/>
                </a:solidFill>
              </a:rPr>
              <a:t>by RIDE TYPE</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rPr lang="en" sz="600">
                <a:solidFill>
                  <a:schemeClr val="dk1"/>
                </a:solidFill>
              </a:rPr>
              <a:t>1- Black SUV: $607,876.50 </a:t>
            </a:r>
            <a:endParaRPr sz="600">
              <a:solidFill>
                <a:schemeClr val="dk1"/>
              </a:solidFill>
            </a:endParaRPr>
          </a:p>
          <a:p>
            <a:pPr indent="0" lvl="0" marL="0" rtl="0" algn="l">
              <a:spcBef>
                <a:spcPts val="0"/>
              </a:spcBef>
              <a:spcAft>
                <a:spcPts val="0"/>
              </a:spcAft>
              <a:buNone/>
            </a:pPr>
            <a:r>
              <a:rPr lang="en" sz="600">
                <a:solidFill>
                  <a:schemeClr val="dk1"/>
                </a:solidFill>
              </a:rPr>
              <a:t>2- Lux Black XL: $600,229.50 </a:t>
            </a:r>
            <a:endParaRPr sz="600">
              <a:solidFill>
                <a:schemeClr val="dk1"/>
              </a:solidFill>
            </a:endParaRPr>
          </a:p>
          <a:p>
            <a:pPr indent="0" lvl="0" marL="0" rtl="0" algn="l">
              <a:spcBef>
                <a:spcPts val="0"/>
              </a:spcBef>
              <a:spcAft>
                <a:spcPts val="0"/>
              </a:spcAft>
              <a:buNone/>
            </a:pPr>
            <a:r>
              <a:rPr lang="en" sz="600">
                <a:solidFill>
                  <a:schemeClr val="dk1"/>
                </a:solidFill>
              </a:rPr>
              <a:t>3- Lux Black: $424,461.20 </a:t>
            </a:r>
            <a:endParaRPr sz="600">
              <a:solidFill>
                <a:schemeClr val="dk1"/>
              </a:solidFill>
            </a:endParaRPr>
          </a:p>
          <a:p>
            <a:pPr indent="0" lvl="0" marL="0" rtl="0" algn="l">
              <a:spcBef>
                <a:spcPts val="0"/>
              </a:spcBef>
              <a:spcAft>
                <a:spcPts val="0"/>
              </a:spcAft>
              <a:buNone/>
            </a:pPr>
            <a:r>
              <a:rPr lang="en" sz="600">
                <a:solidFill>
                  <a:schemeClr val="dk1"/>
                </a:solidFill>
              </a:rPr>
              <a:t>4- Black: $412,885.00 </a:t>
            </a:r>
            <a:endParaRPr sz="600">
              <a:solidFill>
                <a:schemeClr val="dk1"/>
              </a:solidFill>
            </a:endParaRPr>
          </a:p>
          <a:p>
            <a:pPr indent="0" lvl="0" marL="0" rtl="0" algn="l">
              <a:spcBef>
                <a:spcPts val="0"/>
              </a:spcBef>
              <a:spcAft>
                <a:spcPts val="0"/>
              </a:spcAft>
              <a:buNone/>
            </a:pPr>
            <a:r>
              <a:rPr lang="en" sz="600">
                <a:solidFill>
                  <a:schemeClr val="dk1"/>
                </a:solidFill>
              </a:rPr>
              <a:t>5- Lux: $330,299.00 </a:t>
            </a:r>
            <a:endParaRPr sz="600">
              <a:solidFill>
                <a:schemeClr val="dk1"/>
              </a:solidFill>
            </a:endParaRPr>
          </a:p>
          <a:p>
            <a:pPr indent="0" lvl="0" marL="0" rtl="0" algn="l">
              <a:spcBef>
                <a:spcPts val="0"/>
              </a:spcBef>
              <a:spcAft>
                <a:spcPts val="0"/>
              </a:spcAft>
              <a:buNone/>
            </a:pPr>
            <a:r>
              <a:rPr lang="en" sz="600">
                <a:solidFill>
                  <a:schemeClr val="dk1"/>
                </a:solidFill>
              </a:rPr>
              <a:t>6- UberXL: $316,497.50 </a:t>
            </a:r>
            <a:endParaRPr sz="600">
              <a:solidFill>
                <a:schemeClr val="dk1"/>
              </a:solidFill>
            </a:endParaRPr>
          </a:p>
          <a:p>
            <a:pPr indent="0" lvl="0" marL="0" rtl="0" algn="l">
              <a:spcBef>
                <a:spcPts val="0"/>
              </a:spcBef>
              <a:spcAft>
                <a:spcPts val="0"/>
              </a:spcAft>
              <a:buNone/>
            </a:pPr>
            <a:r>
              <a:rPr lang="en" sz="600">
                <a:solidFill>
                  <a:schemeClr val="dk1"/>
                </a:solidFill>
              </a:rPr>
              <a:t>7- Lyft XL: $285,467.10 </a:t>
            </a:r>
            <a:endParaRPr sz="600">
              <a:solidFill>
                <a:schemeClr val="dk1"/>
              </a:solidFill>
            </a:endParaRPr>
          </a:p>
          <a:p>
            <a:pPr indent="0" lvl="0" marL="0" rtl="0" algn="l">
              <a:spcBef>
                <a:spcPts val="0"/>
              </a:spcBef>
              <a:spcAft>
                <a:spcPts val="0"/>
              </a:spcAft>
              <a:buNone/>
            </a:pPr>
            <a:r>
              <a:rPr lang="en" sz="600">
                <a:solidFill>
                  <a:schemeClr val="dk1"/>
                </a:solidFill>
              </a:rPr>
              <a:t>8- WAV: $195,575.00 </a:t>
            </a:r>
            <a:endParaRPr sz="600">
              <a:solidFill>
                <a:schemeClr val="dk1"/>
              </a:solidFill>
            </a:endParaRPr>
          </a:p>
          <a:p>
            <a:pPr indent="0" lvl="0" marL="0" rtl="0" algn="l">
              <a:spcBef>
                <a:spcPts val="0"/>
              </a:spcBef>
              <a:spcAft>
                <a:spcPts val="0"/>
              </a:spcAft>
              <a:buNone/>
            </a:pPr>
            <a:r>
              <a:rPr lang="en" sz="600">
                <a:solidFill>
                  <a:schemeClr val="dk1"/>
                </a:solidFill>
              </a:rPr>
              <a:t>9- UberX: $195,537.00 </a:t>
            </a:r>
            <a:endParaRPr sz="600">
              <a:solidFill>
                <a:schemeClr val="dk1"/>
              </a:solidFill>
            </a:endParaRPr>
          </a:p>
          <a:p>
            <a:pPr indent="0" lvl="0" marL="0" rtl="0" algn="l">
              <a:spcBef>
                <a:spcPts val="0"/>
              </a:spcBef>
              <a:spcAft>
                <a:spcPts val="0"/>
              </a:spcAft>
              <a:buNone/>
            </a:pPr>
            <a:r>
              <a:rPr lang="en" sz="600">
                <a:solidFill>
                  <a:schemeClr val="dk1"/>
                </a:solidFill>
                <a:highlight>
                  <a:srgbClr val="FFFF00"/>
                </a:highlight>
              </a:rPr>
              <a:t>10- Lyft: $178,235.35 </a:t>
            </a:r>
            <a:endParaRPr sz="600">
              <a:solidFill>
                <a:schemeClr val="dk1"/>
              </a:solidFill>
              <a:highlight>
                <a:srgbClr val="FFFF00"/>
              </a:highlight>
            </a:endParaRPr>
          </a:p>
          <a:p>
            <a:pPr indent="0" lvl="0" marL="0" rtl="0" algn="l">
              <a:spcBef>
                <a:spcPts val="0"/>
              </a:spcBef>
              <a:spcAft>
                <a:spcPts val="0"/>
              </a:spcAft>
              <a:buNone/>
            </a:pPr>
            <a:r>
              <a:rPr lang="en" sz="600">
                <a:solidFill>
                  <a:schemeClr val="dk1"/>
                </a:solidFill>
              </a:rPr>
              <a:t>11- UberPool: $174,393.00 </a:t>
            </a:r>
            <a:endParaRPr sz="600">
              <a:solidFill>
                <a:schemeClr val="dk1"/>
              </a:solidFill>
            </a:endParaRPr>
          </a:p>
          <a:p>
            <a:pPr indent="0" lvl="0" marL="0" rtl="0" algn="l">
              <a:spcBef>
                <a:spcPts val="0"/>
              </a:spcBef>
              <a:spcAft>
                <a:spcPts val="0"/>
              </a:spcAft>
              <a:buNone/>
            </a:pPr>
            <a:r>
              <a:rPr lang="en" sz="600">
                <a:solidFill>
                  <a:schemeClr val="dk1"/>
                </a:solidFill>
              </a:rPr>
              <a:t>12- Shared: $111,763.00 </a:t>
            </a:r>
            <a:endParaRPr sz="600">
              <a:solidFill>
                <a:schemeClr val="dk1"/>
              </a:solidFill>
            </a:endParaRPr>
          </a:p>
          <a:p>
            <a:pPr indent="0" lvl="0" marL="0" rtl="0" algn="l">
              <a:spcBef>
                <a:spcPts val="0"/>
              </a:spcBef>
              <a:spcAft>
                <a:spcPts val="0"/>
              </a:spcAft>
              <a:buNone/>
            </a:pPr>
            <a:r>
              <a:rPr lang="en" sz="600">
                <a:solidFill>
                  <a:schemeClr val="dk1"/>
                </a:solidFill>
              </a:rPr>
              <a:t>13- Taxi: $0.00</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t/>
            </a:r>
            <a:endParaRPr sz="600">
              <a:solidFill>
                <a:schemeClr val="dk1"/>
              </a:solidFill>
            </a:endParaRPr>
          </a:p>
        </p:txBody>
      </p:sp>
      <p:sp>
        <p:nvSpPr>
          <p:cNvPr id="479" name="Google Shape;479;p57"/>
          <p:cNvSpPr txBox="1"/>
          <p:nvPr/>
        </p:nvSpPr>
        <p:spPr>
          <a:xfrm>
            <a:off x="6063525" y="3059075"/>
            <a:ext cx="30000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rPr>
              <a:t>MEAN REVENUE by RIDE TYPE DISTANCE</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rPr lang="en" sz="600">
                <a:solidFill>
                  <a:schemeClr val="dk1"/>
                </a:solidFill>
              </a:rPr>
              <a:t>1- Lux Black XL: $14.82 / mile</a:t>
            </a:r>
            <a:endParaRPr sz="600">
              <a:solidFill>
                <a:schemeClr val="dk1"/>
              </a:solidFill>
            </a:endParaRPr>
          </a:p>
          <a:p>
            <a:pPr indent="0" lvl="0" marL="0" rtl="0" algn="l">
              <a:spcBef>
                <a:spcPts val="0"/>
              </a:spcBef>
              <a:spcAft>
                <a:spcPts val="0"/>
              </a:spcAft>
              <a:buNone/>
            </a:pPr>
            <a:r>
              <a:rPr lang="en" sz="600">
                <a:solidFill>
                  <a:schemeClr val="dk1"/>
                </a:solidFill>
              </a:rPr>
              <a:t>2- Black SUV: $13.89 / mile</a:t>
            </a:r>
            <a:endParaRPr sz="600">
              <a:solidFill>
                <a:schemeClr val="dk1"/>
              </a:solidFill>
            </a:endParaRPr>
          </a:p>
          <a:p>
            <a:pPr indent="0" lvl="0" marL="0" rtl="0" algn="l">
              <a:spcBef>
                <a:spcPts val="0"/>
              </a:spcBef>
              <a:spcAft>
                <a:spcPts val="0"/>
              </a:spcAft>
              <a:buNone/>
            </a:pPr>
            <a:r>
              <a:rPr lang="en" sz="600">
                <a:solidFill>
                  <a:schemeClr val="dk1"/>
                </a:solidFill>
              </a:rPr>
              <a:t>3- Lux Black: $10.57 / mile</a:t>
            </a:r>
            <a:endParaRPr sz="600">
              <a:solidFill>
                <a:schemeClr val="dk1"/>
              </a:solidFill>
            </a:endParaRPr>
          </a:p>
          <a:p>
            <a:pPr indent="0" lvl="0" marL="0" rtl="0" algn="l">
              <a:spcBef>
                <a:spcPts val="0"/>
              </a:spcBef>
              <a:spcAft>
                <a:spcPts val="0"/>
              </a:spcAft>
              <a:buNone/>
            </a:pPr>
            <a:r>
              <a:rPr lang="en" sz="600">
                <a:solidFill>
                  <a:schemeClr val="dk1"/>
                </a:solidFill>
              </a:rPr>
              <a:t>4- Black: $9.37 / mile</a:t>
            </a:r>
            <a:endParaRPr sz="600">
              <a:solidFill>
                <a:schemeClr val="dk1"/>
              </a:solidFill>
            </a:endParaRPr>
          </a:p>
          <a:p>
            <a:pPr indent="0" lvl="0" marL="0" rtl="0" algn="l">
              <a:spcBef>
                <a:spcPts val="0"/>
              </a:spcBef>
              <a:spcAft>
                <a:spcPts val="0"/>
              </a:spcAft>
              <a:buNone/>
            </a:pPr>
            <a:r>
              <a:rPr lang="en" sz="600">
                <a:solidFill>
                  <a:schemeClr val="dk1"/>
                </a:solidFill>
              </a:rPr>
              <a:t>5- Lux: $8.14 / mile</a:t>
            </a:r>
            <a:endParaRPr sz="600">
              <a:solidFill>
                <a:schemeClr val="dk1"/>
              </a:solidFill>
            </a:endParaRPr>
          </a:p>
          <a:p>
            <a:pPr indent="0" lvl="0" marL="0" rtl="0" algn="l">
              <a:spcBef>
                <a:spcPts val="0"/>
              </a:spcBef>
              <a:spcAft>
                <a:spcPts val="0"/>
              </a:spcAft>
              <a:buNone/>
            </a:pPr>
            <a:r>
              <a:rPr lang="en" sz="600">
                <a:solidFill>
                  <a:schemeClr val="dk1"/>
                </a:solidFill>
              </a:rPr>
              <a:t>6- UberXL: $7.16 / mile</a:t>
            </a:r>
            <a:endParaRPr sz="600">
              <a:solidFill>
                <a:schemeClr val="dk1"/>
              </a:solidFill>
            </a:endParaRPr>
          </a:p>
          <a:p>
            <a:pPr indent="0" lvl="0" marL="0" rtl="0" algn="l">
              <a:spcBef>
                <a:spcPts val="0"/>
              </a:spcBef>
              <a:spcAft>
                <a:spcPts val="0"/>
              </a:spcAft>
              <a:buNone/>
            </a:pPr>
            <a:r>
              <a:rPr lang="en" sz="600">
                <a:solidFill>
                  <a:schemeClr val="dk1"/>
                </a:solidFill>
              </a:rPr>
              <a:t>7- Lyft XL: $7.01 / mile</a:t>
            </a:r>
            <a:endParaRPr sz="600">
              <a:solidFill>
                <a:schemeClr val="dk1"/>
              </a:solidFill>
            </a:endParaRPr>
          </a:p>
          <a:p>
            <a:pPr indent="0" lvl="0" marL="0" rtl="0" algn="l">
              <a:spcBef>
                <a:spcPts val="0"/>
              </a:spcBef>
              <a:spcAft>
                <a:spcPts val="0"/>
              </a:spcAft>
              <a:buNone/>
            </a:pPr>
            <a:r>
              <a:rPr lang="en" sz="600">
                <a:solidFill>
                  <a:schemeClr val="dk1"/>
                </a:solidFill>
              </a:rPr>
              <a:t>8- WAV: $4.45 / mile</a:t>
            </a:r>
            <a:endParaRPr sz="600">
              <a:solidFill>
                <a:schemeClr val="dk1"/>
              </a:solidFill>
            </a:endParaRPr>
          </a:p>
          <a:p>
            <a:pPr indent="0" lvl="0" marL="0" rtl="0" algn="l">
              <a:spcBef>
                <a:spcPts val="0"/>
              </a:spcBef>
              <a:spcAft>
                <a:spcPts val="0"/>
              </a:spcAft>
              <a:buNone/>
            </a:pPr>
            <a:r>
              <a:rPr lang="en" sz="600">
                <a:solidFill>
                  <a:schemeClr val="dk1"/>
                </a:solidFill>
              </a:rPr>
              <a:t>9- UberX: $4.48 / mile</a:t>
            </a:r>
            <a:endParaRPr sz="600">
              <a:solidFill>
                <a:schemeClr val="dk1"/>
              </a:solidFill>
            </a:endParaRPr>
          </a:p>
          <a:p>
            <a:pPr indent="0" lvl="0" marL="0" rtl="0" algn="l">
              <a:spcBef>
                <a:spcPts val="0"/>
              </a:spcBef>
              <a:spcAft>
                <a:spcPts val="0"/>
              </a:spcAft>
              <a:buNone/>
            </a:pPr>
            <a:r>
              <a:rPr lang="en" sz="600">
                <a:solidFill>
                  <a:schemeClr val="dk1"/>
                </a:solidFill>
                <a:highlight>
                  <a:srgbClr val="FFFF00"/>
                </a:highlight>
              </a:rPr>
              <a:t>10- Lyft: $4.40 / mile</a:t>
            </a:r>
            <a:endParaRPr sz="600">
              <a:solidFill>
                <a:schemeClr val="dk1"/>
              </a:solidFill>
              <a:highlight>
                <a:srgbClr val="FFFF00"/>
              </a:highlight>
            </a:endParaRPr>
          </a:p>
          <a:p>
            <a:pPr indent="0" lvl="0" marL="0" rtl="0" algn="l">
              <a:spcBef>
                <a:spcPts val="0"/>
              </a:spcBef>
              <a:spcAft>
                <a:spcPts val="0"/>
              </a:spcAft>
              <a:buNone/>
            </a:pPr>
            <a:r>
              <a:rPr lang="en" sz="600">
                <a:solidFill>
                  <a:schemeClr val="dk1"/>
                </a:solidFill>
              </a:rPr>
              <a:t>11- UberPool: $4.01 / mile</a:t>
            </a:r>
            <a:endParaRPr sz="600">
              <a:solidFill>
                <a:schemeClr val="dk1"/>
              </a:solidFill>
            </a:endParaRPr>
          </a:p>
          <a:p>
            <a:pPr indent="0" lvl="0" marL="0" rtl="0" algn="l">
              <a:spcBef>
                <a:spcPts val="0"/>
              </a:spcBef>
              <a:spcAft>
                <a:spcPts val="0"/>
              </a:spcAft>
              <a:buNone/>
            </a:pPr>
            <a:r>
              <a:rPr lang="en" sz="600">
                <a:solidFill>
                  <a:schemeClr val="dk1"/>
                </a:solidFill>
              </a:rPr>
              <a:t>12- Shared: $2.76 / mile</a:t>
            </a:r>
            <a:endParaRPr sz="600">
              <a:solidFill>
                <a:schemeClr val="dk1"/>
              </a:solidFill>
            </a:endParaRPr>
          </a:p>
          <a:p>
            <a:pPr indent="0" lvl="0" marL="0" rtl="0" algn="l">
              <a:spcBef>
                <a:spcPts val="0"/>
              </a:spcBef>
              <a:spcAft>
                <a:spcPts val="0"/>
              </a:spcAft>
              <a:buNone/>
            </a:pPr>
            <a:r>
              <a:rPr lang="en" sz="600">
                <a:solidFill>
                  <a:schemeClr val="dk1"/>
                </a:solidFill>
              </a:rPr>
              <a:t>13- Taxi: $0.00 / mile</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t/>
            </a:r>
            <a:endParaRPr sz="600">
              <a:solidFill>
                <a:schemeClr val="dk1"/>
              </a:solidFill>
            </a:endParaRPr>
          </a:p>
        </p:txBody>
      </p:sp>
      <p:sp>
        <p:nvSpPr>
          <p:cNvPr id="480" name="Google Shape;480;p57"/>
          <p:cNvSpPr txBox="1"/>
          <p:nvPr/>
        </p:nvSpPr>
        <p:spPr>
          <a:xfrm>
            <a:off x="2909300" y="15525"/>
            <a:ext cx="30000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dk1"/>
                </a:solidFill>
              </a:rPr>
              <a:t>The Story of: Lyft</a:t>
            </a:r>
            <a:endParaRPr/>
          </a:p>
        </p:txBody>
      </p:sp>
      <p:pic>
        <p:nvPicPr>
          <p:cNvPr id="481" name="Google Shape;481;p57"/>
          <p:cNvPicPr preferRelativeResize="0"/>
          <p:nvPr/>
        </p:nvPicPr>
        <p:blipFill>
          <a:blip r:embed="rId3">
            <a:alphaModFix/>
          </a:blip>
          <a:stretch>
            <a:fillRect/>
          </a:stretch>
        </p:blipFill>
        <p:spPr>
          <a:xfrm>
            <a:off x="79811" y="394575"/>
            <a:ext cx="2736339" cy="2185301"/>
          </a:xfrm>
          <a:prstGeom prst="rect">
            <a:avLst/>
          </a:prstGeom>
          <a:noFill/>
          <a:ln>
            <a:noFill/>
          </a:ln>
        </p:spPr>
      </p:pic>
      <p:pic>
        <p:nvPicPr>
          <p:cNvPr id="482" name="Google Shape;482;p57"/>
          <p:cNvPicPr preferRelativeResize="0"/>
          <p:nvPr/>
        </p:nvPicPr>
        <p:blipFill>
          <a:blip r:embed="rId4">
            <a:alphaModFix/>
          </a:blip>
          <a:stretch>
            <a:fillRect/>
          </a:stretch>
        </p:blipFill>
        <p:spPr>
          <a:xfrm>
            <a:off x="2968550" y="343860"/>
            <a:ext cx="3094974" cy="2332465"/>
          </a:xfrm>
          <a:prstGeom prst="rect">
            <a:avLst/>
          </a:prstGeom>
          <a:noFill/>
          <a:ln>
            <a:noFill/>
          </a:ln>
        </p:spPr>
      </p:pic>
      <p:pic>
        <p:nvPicPr>
          <p:cNvPr id="483" name="Google Shape;483;p57"/>
          <p:cNvPicPr preferRelativeResize="0"/>
          <p:nvPr/>
        </p:nvPicPr>
        <p:blipFill>
          <a:blip r:embed="rId5">
            <a:alphaModFix/>
          </a:blip>
          <a:stretch>
            <a:fillRect/>
          </a:stretch>
        </p:blipFill>
        <p:spPr>
          <a:xfrm>
            <a:off x="5909300" y="370526"/>
            <a:ext cx="3094975" cy="2536148"/>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pic>
        <p:nvPicPr>
          <p:cNvPr id="488" name="Google Shape;488;p58"/>
          <p:cNvPicPr preferRelativeResize="0"/>
          <p:nvPr/>
        </p:nvPicPr>
        <p:blipFill>
          <a:blip r:embed="rId3">
            <a:alphaModFix/>
          </a:blip>
          <a:stretch>
            <a:fillRect/>
          </a:stretch>
        </p:blipFill>
        <p:spPr>
          <a:xfrm>
            <a:off x="64000" y="619500"/>
            <a:ext cx="2644376" cy="2050826"/>
          </a:xfrm>
          <a:prstGeom prst="rect">
            <a:avLst/>
          </a:prstGeom>
          <a:noFill/>
          <a:ln>
            <a:noFill/>
          </a:ln>
        </p:spPr>
      </p:pic>
      <p:pic>
        <p:nvPicPr>
          <p:cNvPr id="489" name="Google Shape;489;p58"/>
          <p:cNvPicPr preferRelativeResize="0"/>
          <p:nvPr/>
        </p:nvPicPr>
        <p:blipFill>
          <a:blip r:embed="rId4">
            <a:alphaModFix/>
          </a:blip>
          <a:stretch>
            <a:fillRect/>
          </a:stretch>
        </p:blipFill>
        <p:spPr>
          <a:xfrm>
            <a:off x="2584162" y="619502"/>
            <a:ext cx="2908125" cy="2158701"/>
          </a:xfrm>
          <a:prstGeom prst="rect">
            <a:avLst/>
          </a:prstGeom>
          <a:noFill/>
          <a:ln>
            <a:noFill/>
          </a:ln>
        </p:spPr>
      </p:pic>
      <p:pic>
        <p:nvPicPr>
          <p:cNvPr id="490" name="Google Shape;490;p58"/>
          <p:cNvPicPr preferRelativeResize="0"/>
          <p:nvPr/>
        </p:nvPicPr>
        <p:blipFill>
          <a:blip r:embed="rId5">
            <a:alphaModFix/>
          </a:blip>
          <a:stretch>
            <a:fillRect/>
          </a:stretch>
        </p:blipFill>
        <p:spPr>
          <a:xfrm>
            <a:off x="5527325" y="570300"/>
            <a:ext cx="3020126" cy="2330951"/>
          </a:xfrm>
          <a:prstGeom prst="rect">
            <a:avLst/>
          </a:prstGeom>
          <a:noFill/>
          <a:ln>
            <a:noFill/>
          </a:ln>
        </p:spPr>
      </p:pic>
      <p:sp>
        <p:nvSpPr>
          <p:cNvPr id="491" name="Google Shape;491;p58"/>
          <p:cNvSpPr txBox="1"/>
          <p:nvPr/>
        </p:nvSpPr>
        <p:spPr>
          <a:xfrm>
            <a:off x="282575" y="3105275"/>
            <a:ext cx="30000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rPr>
              <a:t>RIDE TYPE COUNTS OVERALL</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rPr lang="en" sz="600">
                <a:solidFill>
                  <a:schemeClr val="dk1"/>
                </a:solidFill>
              </a:rPr>
              <a:t>1 - RIDE_TYPE NAME (UberXL): 20197</a:t>
            </a:r>
            <a:endParaRPr sz="600">
              <a:solidFill>
                <a:schemeClr val="dk1"/>
              </a:solidFill>
            </a:endParaRPr>
          </a:p>
          <a:p>
            <a:pPr indent="0" lvl="0" marL="0" rtl="0" algn="l">
              <a:spcBef>
                <a:spcPts val="0"/>
              </a:spcBef>
              <a:spcAft>
                <a:spcPts val="0"/>
              </a:spcAft>
              <a:buNone/>
            </a:pPr>
            <a:r>
              <a:rPr lang="en" sz="600">
                <a:solidFill>
                  <a:schemeClr val="dk1"/>
                </a:solidFill>
              </a:rPr>
              <a:t>2 - RIDE_TYPE NAME (Black): 20125</a:t>
            </a:r>
            <a:endParaRPr sz="600">
              <a:solidFill>
                <a:schemeClr val="dk1"/>
              </a:solidFill>
            </a:endParaRPr>
          </a:p>
          <a:p>
            <a:pPr indent="0" lvl="0" marL="0" rtl="0" algn="l">
              <a:spcBef>
                <a:spcPts val="0"/>
              </a:spcBef>
              <a:spcAft>
                <a:spcPts val="0"/>
              </a:spcAft>
              <a:buNone/>
            </a:pPr>
            <a:r>
              <a:rPr lang="en" sz="600">
                <a:solidFill>
                  <a:schemeClr val="dk1"/>
                </a:solidFill>
              </a:rPr>
              <a:t>3 - RIDE_TYPE NAME (Black SUV): 20109</a:t>
            </a:r>
            <a:endParaRPr sz="600">
              <a:solidFill>
                <a:schemeClr val="dk1"/>
              </a:solidFill>
            </a:endParaRPr>
          </a:p>
          <a:p>
            <a:pPr indent="0" lvl="0" marL="0" rtl="0" algn="l">
              <a:spcBef>
                <a:spcPts val="0"/>
              </a:spcBef>
              <a:spcAft>
                <a:spcPts val="0"/>
              </a:spcAft>
              <a:buNone/>
            </a:pPr>
            <a:r>
              <a:rPr lang="en" sz="600">
                <a:solidFill>
                  <a:schemeClr val="dk1"/>
                </a:solidFill>
              </a:rPr>
              <a:t>4 - RIDE_TYPE NAME (Taxi): 20098</a:t>
            </a:r>
            <a:endParaRPr sz="600">
              <a:solidFill>
                <a:schemeClr val="dk1"/>
              </a:solidFill>
            </a:endParaRPr>
          </a:p>
          <a:p>
            <a:pPr indent="0" lvl="0" marL="0" rtl="0" algn="l">
              <a:spcBef>
                <a:spcPts val="0"/>
              </a:spcBef>
              <a:spcAft>
                <a:spcPts val="0"/>
              </a:spcAft>
              <a:buNone/>
            </a:pPr>
            <a:r>
              <a:rPr lang="en" sz="600">
                <a:solidFill>
                  <a:schemeClr val="dk1"/>
                </a:solidFill>
              </a:rPr>
              <a:t>5 - RIDE_TYPE NAME (UberX): 19994</a:t>
            </a:r>
            <a:endParaRPr sz="600">
              <a:solidFill>
                <a:schemeClr val="dk1"/>
              </a:solidFill>
            </a:endParaRPr>
          </a:p>
          <a:p>
            <a:pPr indent="0" lvl="0" marL="0" rtl="0" algn="l">
              <a:spcBef>
                <a:spcPts val="0"/>
              </a:spcBef>
              <a:spcAft>
                <a:spcPts val="0"/>
              </a:spcAft>
              <a:buNone/>
            </a:pPr>
            <a:r>
              <a:rPr lang="en" sz="600">
                <a:solidFill>
                  <a:schemeClr val="dk1"/>
                </a:solidFill>
              </a:rPr>
              <a:t>6 - RIDE_TYPE NAME (WAV): 19980</a:t>
            </a:r>
            <a:endParaRPr sz="600">
              <a:solidFill>
                <a:schemeClr val="dk1"/>
              </a:solidFill>
            </a:endParaRPr>
          </a:p>
          <a:p>
            <a:pPr indent="0" lvl="0" marL="0" rtl="0" algn="l">
              <a:spcBef>
                <a:spcPts val="0"/>
              </a:spcBef>
              <a:spcAft>
                <a:spcPts val="0"/>
              </a:spcAft>
              <a:buNone/>
            </a:pPr>
            <a:r>
              <a:rPr lang="en" sz="600">
                <a:solidFill>
                  <a:schemeClr val="dk1"/>
                </a:solidFill>
                <a:highlight>
                  <a:srgbClr val="FFFF00"/>
                </a:highlight>
              </a:rPr>
              <a:t>7 - RIDE_TYPE NAME (UberPool): 19963</a:t>
            </a:r>
            <a:endParaRPr sz="600">
              <a:solidFill>
                <a:schemeClr val="dk1"/>
              </a:solidFill>
              <a:highlight>
                <a:srgbClr val="FFFF00"/>
              </a:highlight>
            </a:endParaRPr>
          </a:p>
          <a:p>
            <a:pPr indent="0" lvl="0" marL="0" rtl="0" algn="l">
              <a:spcBef>
                <a:spcPts val="0"/>
              </a:spcBef>
              <a:spcAft>
                <a:spcPts val="0"/>
              </a:spcAft>
              <a:buNone/>
            </a:pPr>
            <a:r>
              <a:rPr lang="en" sz="600">
                <a:solidFill>
                  <a:schemeClr val="dk1"/>
                </a:solidFill>
              </a:rPr>
              <a:t>8 - RIDE_TYPE NAME (Lyft XL): 18644</a:t>
            </a:r>
            <a:endParaRPr sz="600">
              <a:solidFill>
                <a:schemeClr val="dk1"/>
              </a:solidFill>
            </a:endParaRPr>
          </a:p>
          <a:p>
            <a:pPr indent="0" lvl="0" marL="0" rtl="0" algn="l">
              <a:spcBef>
                <a:spcPts val="0"/>
              </a:spcBef>
              <a:spcAft>
                <a:spcPts val="0"/>
              </a:spcAft>
              <a:buNone/>
            </a:pPr>
            <a:r>
              <a:rPr lang="en" sz="600">
                <a:solidFill>
                  <a:schemeClr val="dk1"/>
                </a:solidFill>
              </a:rPr>
              <a:t>9 - RIDE_TYPE NAME (Lux): 18586</a:t>
            </a:r>
            <a:endParaRPr sz="600">
              <a:solidFill>
                <a:schemeClr val="dk1"/>
              </a:solidFill>
            </a:endParaRPr>
          </a:p>
          <a:p>
            <a:pPr indent="0" lvl="0" marL="0" rtl="0" algn="l">
              <a:spcBef>
                <a:spcPts val="0"/>
              </a:spcBef>
              <a:spcAft>
                <a:spcPts val="0"/>
              </a:spcAft>
              <a:buNone/>
            </a:pPr>
            <a:r>
              <a:rPr lang="en" sz="600">
                <a:solidFill>
                  <a:schemeClr val="dk1"/>
                </a:solidFill>
              </a:rPr>
              <a:t>10 - RIDE_TYPE NAME (Lux Black XL): 18579</a:t>
            </a:r>
            <a:endParaRPr sz="600">
              <a:solidFill>
                <a:schemeClr val="dk1"/>
              </a:solidFill>
            </a:endParaRPr>
          </a:p>
          <a:p>
            <a:pPr indent="0" lvl="0" marL="0" rtl="0" algn="l">
              <a:spcBef>
                <a:spcPts val="0"/>
              </a:spcBef>
              <a:spcAft>
                <a:spcPts val="0"/>
              </a:spcAft>
              <a:buNone/>
            </a:pPr>
            <a:r>
              <a:rPr lang="en" sz="600">
                <a:solidFill>
                  <a:schemeClr val="dk1"/>
                </a:solidFill>
              </a:rPr>
              <a:t>11 - RIDE_TYPE NAME (Shared): 18560</a:t>
            </a:r>
            <a:endParaRPr sz="600">
              <a:solidFill>
                <a:schemeClr val="dk1"/>
              </a:solidFill>
            </a:endParaRPr>
          </a:p>
          <a:p>
            <a:pPr indent="0" lvl="0" marL="0" rtl="0" algn="l">
              <a:spcBef>
                <a:spcPts val="0"/>
              </a:spcBef>
              <a:spcAft>
                <a:spcPts val="0"/>
              </a:spcAft>
              <a:buNone/>
            </a:pPr>
            <a:r>
              <a:rPr lang="en" sz="600">
                <a:solidFill>
                  <a:schemeClr val="dk1"/>
                </a:solidFill>
              </a:rPr>
              <a:t>12 - RIDE_TYPE NAME (Lyft): 18534</a:t>
            </a:r>
            <a:endParaRPr sz="600">
              <a:solidFill>
                <a:schemeClr val="dk1"/>
              </a:solidFill>
            </a:endParaRPr>
          </a:p>
          <a:p>
            <a:pPr indent="0" lvl="0" marL="0" rtl="0" algn="l">
              <a:spcBef>
                <a:spcPts val="0"/>
              </a:spcBef>
              <a:spcAft>
                <a:spcPts val="0"/>
              </a:spcAft>
              <a:buNone/>
            </a:pPr>
            <a:r>
              <a:rPr lang="en" sz="600">
                <a:solidFill>
                  <a:schemeClr val="dk1"/>
                </a:solidFill>
              </a:rPr>
              <a:t>13 - RIDE_TYPE NAME (Lux Black): 18458</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t/>
            </a:r>
            <a:endParaRPr sz="600">
              <a:solidFill>
                <a:schemeClr val="dk1"/>
              </a:solidFill>
            </a:endParaRPr>
          </a:p>
        </p:txBody>
      </p:sp>
      <p:sp>
        <p:nvSpPr>
          <p:cNvPr id="492" name="Google Shape;492;p58"/>
          <p:cNvSpPr txBox="1"/>
          <p:nvPr/>
        </p:nvSpPr>
        <p:spPr>
          <a:xfrm>
            <a:off x="2868250" y="3059075"/>
            <a:ext cx="30000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rPr>
              <a:t>TOTAL REVENUE </a:t>
            </a:r>
            <a:br>
              <a:rPr lang="en" sz="600">
                <a:solidFill>
                  <a:schemeClr val="dk1"/>
                </a:solidFill>
              </a:rPr>
            </a:br>
            <a:r>
              <a:rPr lang="en" sz="600">
                <a:solidFill>
                  <a:schemeClr val="dk1"/>
                </a:solidFill>
              </a:rPr>
              <a:t>by RIDE TYPE</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rPr lang="en" sz="600">
                <a:solidFill>
                  <a:schemeClr val="dk1"/>
                </a:solidFill>
              </a:rPr>
              <a:t>1- Black SUV: $607,876.50 </a:t>
            </a:r>
            <a:endParaRPr sz="600">
              <a:solidFill>
                <a:schemeClr val="dk1"/>
              </a:solidFill>
            </a:endParaRPr>
          </a:p>
          <a:p>
            <a:pPr indent="0" lvl="0" marL="0" rtl="0" algn="l">
              <a:spcBef>
                <a:spcPts val="0"/>
              </a:spcBef>
              <a:spcAft>
                <a:spcPts val="0"/>
              </a:spcAft>
              <a:buNone/>
            </a:pPr>
            <a:r>
              <a:rPr lang="en" sz="600">
                <a:solidFill>
                  <a:schemeClr val="dk1"/>
                </a:solidFill>
              </a:rPr>
              <a:t>2- Lux Black XL: $600,229.50 </a:t>
            </a:r>
            <a:endParaRPr sz="600">
              <a:solidFill>
                <a:schemeClr val="dk1"/>
              </a:solidFill>
            </a:endParaRPr>
          </a:p>
          <a:p>
            <a:pPr indent="0" lvl="0" marL="0" rtl="0" algn="l">
              <a:spcBef>
                <a:spcPts val="0"/>
              </a:spcBef>
              <a:spcAft>
                <a:spcPts val="0"/>
              </a:spcAft>
              <a:buNone/>
            </a:pPr>
            <a:r>
              <a:rPr lang="en" sz="600">
                <a:solidFill>
                  <a:schemeClr val="dk1"/>
                </a:solidFill>
              </a:rPr>
              <a:t>3- Lux Black: $424,461.20 </a:t>
            </a:r>
            <a:endParaRPr sz="600">
              <a:solidFill>
                <a:schemeClr val="dk1"/>
              </a:solidFill>
            </a:endParaRPr>
          </a:p>
          <a:p>
            <a:pPr indent="0" lvl="0" marL="0" rtl="0" algn="l">
              <a:spcBef>
                <a:spcPts val="0"/>
              </a:spcBef>
              <a:spcAft>
                <a:spcPts val="0"/>
              </a:spcAft>
              <a:buNone/>
            </a:pPr>
            <a:r>
              <a:rPr lang="en" sz="600">
                <a:solidFill>
                  <a:schemeClr val="dk1"/>
                </a:solidFill>
              </a:rPr>
              <a:t>4- Black: $412,885.00 </a:t>
            </a:r>
            <a:endParaRPr sz="600">
              <a:solidFill>
                <a:schemeClr val="dk1"/>
              </a:solidFill>
            </a:endParaRPr>
          </a:p>
          <a:p>
            <a:pPr indent="0" lvl="0" marL="0" rtl="0" algn="l">
              <a:spcBef>
                <a:spcPts val="0"/>
              </a:spcBef>
              <a:spcAft>
                <a:spcPts val="0"/>
              </a:spcAft>
              <a:buNone/>
            </a:pPr>
            <a:r>
              <a:rPr lang="en" sz="600">
                <a:solidFill>
                  <a:schemeClr val="dk1"/>
                </a:solidFill>
              </a:rPr>
              <a:t>5- Lux: $330,299.00 </a:t>
            </a:r>
            <a:endParaRPr sz="600">
              <a:solidFill>
                <a:schemeClr val="dk1"/>
              </a:solidFill>
            </a:endParaRPr>
          </a:p>
          <a:p>
            <a:pPr indent="0" lvl="0" marL="0" rtl="0" algn="l">
              <a:spcBef>
                <a:spcPts val="0"/>
              </a:spcBef>
              <a:spcAft>
                <a:spcPts val="0"/>
              </a:spcAft>
              <a:buNone/>
            </a:pPr>
            <a:r>
              <a:rPr lang="en" sz="600">
                <a:solidFill>
                  <a:schemeClr val="dk1"/>
                </a:solidFill>
              </a:rPr>
              <a:t>6- UberXL: $316,497.50 </a:t>
            </a:r>
            <a:endParaRPr sz="600">
              <a:solidFill>
                <a:schemeClr val="dk1"/>
              </a:solidFill>
            </a:endParaRPr>
          </a:p>
          <a:p>
            <a:pPr indent="0" lvl="0" marL="0" rtl="0" algn="l">
              <a:spcBef>
                <a:spcPts val="0"/>
              </a:spcBef>
              <a:spcAft>
                <a:spcPts val="0"/>
              </a:spcAft>
              <a:buNone/>
            </a:pPr>
            <a:r>
              <a:rPr lang="en" sz="600">
                <a:solidFill>
                  <a:schemeClr val="dk1"/>
                </a:solidFill>
              </a:rPr>
              <a:t>7- Lyft XL: $285,467.10 </a:t>
            </a:r>
            <a:endParaRPr sz="600">
              <a:solidFill>
                <a:schemeClr val="dk1"/>
              </a:solidFill>
            </a:endParaRPr>
          </a:p>
          <a:p>
            <a:pPr indent="0" lvl="0" marL="0" rtl="0" algn="l">
              <a:spcBef>
                <a:spcPts val="0"/>
              </a:spcBef>
              <a:spcAft>
                <a:spcPts val="0"/>
              </a:spcAft>
              <a:buNone/>
            </a:pPr>
            <a:r>
              <a:rPr lang="en" sz="600">
                <a:solidFill>
                  <a:schemeClr val="dk1"/>
                </a:solidFill>
              </a:rPr>
              <a:t>8- WAV: $195,575.00 </a:t>
            </a:r>
            <a:endParaRPr sz="600">
              <a:solidFill>
                <a:schemeClr val="dk1"/>
              </a:solidFill>
            </a:endParaRPr>
          </a:p>
          <a:p>
            <a:pPr indent="0" lvl="0" marL="0" rtl="0" algn="l">
              <a:spcBef>
                <a:spcPts val="0"/>
              </a:spcBef>
              <a:spcAft>
                <a:spcPts val="0"/>
              </a:spcAft>
              <a:buNone/>
            </a:pPr>
            <a:r>
              <a:rPr lang="en" sz="600">
                <a:solidFill>
                  <a:schemeClr val="dk1"/>
                </a:solidFill>
              </a:rPr>
              <a:t>9- UberX: $195,537.00 </a:t>
            </a:r>
            <a:endParaRPr sz="600">
              <a:solidFill>
                <a:schemeClr val="dk1"/>
              </a:solidFill>
            </a:endParaRPr>
          </a:p>
          <a:p>
            <a:pPr indent="0" lvl="0" marL="0" rtl="0" algn="l">
              <a:spcBef>
                <a:spcPts val="0"/>
              </a:spcBef>
              <a:spcAft>
                <a:spcPts val="0"/>
              </a:spcAft>
              <a:buNone/>
            </a:pPr>
            <a:r>
              <a:rPr lang="en" sz="600">
                <a:solidFill>
                  <a:schemeClr val="dk1"/>
                </a:solidFill>
              </a:rPr>
              <a:t>10- Lyft: $178,235.35 </a:t>
            </a:r>
            <a:endParaRPr sz="600">
              <a:solidFill>
                <a:schemeClr val="dk1"/>
              </a:solidFill>
            </a:endParaRPr>
          </a:p>
          <a:p>
            <a:pPr indent="0" lvl="0" marL="0" rtl="0" algn="l">
              <a:spcBef>
                <a:spcPts val="0"/>
              </a:spcBef>
              <a:spcAft>
                <a:spcPts val="0"/>
              </a:spcAft>
              <a:buNone/>
            </a:pPr>
            <a:r>
              <a:rPr lang="en" sz="600">
                <a:solidFill>
                  <a:schemeClr val="dk1"/>
                </a:solidFill>
                <a:highlight>
                  <a:srgbClr val="FFFF00"/>
                </a:highlight>
              </a:rPr>
              <a:t>11- UberPool: $174,393.00 </a:t>
            </a:r>
            <a:endParaRPr sz="600">
              <a:solidFill>
                <a:schemeClr val="dk1"/>
              </a:solidFill>
              <a:highlight>
                <a:srgbClr val="FFFF00"/>
              </a:highlight>
            </a:endParaRPr>
          </a:p>
          <a:p>
            <a:pPr indent="0" lvl="0" marL="0" rtl="0" algn="l">
              <a:spcBef>
                <a:spcPts val="0"/>
              </a:spcBef>
              <a:spcAft>
                <a:spcPts val="0"/>
              </a:spcAft>
              <a:buNone/>
            </a:pPr>
            <a:r>
              <a:rPr lang="en" sz="600">
                <a:solidFill>
                  <a:schemeClr val="dk1"/>
                </a:solidFill>
              </a:rPr>
              <a:t>12- Shared: $111,763.00 </a:t>
            </a:r>
            <a:endParaRPr sz="600">
              <a:solidFill>
                <a:schemeClr val="dk1"/>
              </a:solidFill>
            </a:endParaRPr>
          </a:p>
          <a:p>
            <a:pPr indent="0" lvl="0" marL="0" rtl="0" algn="l">
              <a:spcBef>
                <a:spcPts val="0"/>
              </a:spcBef>
              <a:spcAft>
                <a:spcPts val="0"/>
              </a:spcAft>
              <a:buNone/>
            </a:pPr>
            <a:r>
              <a:rPr lang="en" sz="600">
                <a:solidFill>
                  <a:schemeClr val="dk1"/>
                </a:solidFill>
              </a:rPr>
              <a:t>13- Taxi: $0.00</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t/>
            </a:r>
            <a:endParaRPr sz="600">
              <a:solidFill>
                <a:schemeClr val="dk1"/>
              </a:solidFill>
            </a:endParaRPr>
          </a:p>
        </p:txBody>
      </p:sp>
      <p:sp>
        <p:nvSpPr>
          <p:cNvPr id="493" name="Google Shape;493;p58"/>
          <p:cNvSpPr txBox="1"/>
          <p:nvPr/>
        </p:nvSpPr>
        <p:spPr>
          <a:xfrm>
            <a:off x="5868250" y="3059075"/>
            <a:ext cx="30000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rPr>
              <a:t>MEAN REVENUE by RIDE TYPE DISTANCE</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rPr lang="en" sz="600">
                <a:solidFill>
                  <a:schemeClr val="dk1"/>
                </a:solidFill>
              </a:rPr>
              <a:t>1- Lux Black XL: $14.82 / mile</a:t>
            </a:r>
            <a:endParaRPr sz="600">
              <a:solidFill>
                <a:schemeClr val="dk1"/>
              </a:solidFill>
            </a:endParaRPr>
          </a:p>
          <a:p>
            <a:pPr indent="0" lvl="0" marL="0" rtl="0" algn="l">
              <a:spcBef>
                <a:spcPts val="0"/>
              </a:spcBef>
              <a:spcAft>
                <a:spcPts val="0"/>
              </a:spcAft>
              <a:buNone/>
            </a:pPr>
            <a:r>
              <a:rPr lang="en" sz="600">
                <a:solidFill>
                  <a:schemeClr val="dk1"/>
                </a:solidFill>
              </a:rPr>
              <a:t>2- Black SUV: $13.89 / mile</a:t>
            </a:r>
            <a:endParaRPr sz="600">
              <a:solidFill>
                <a:schemeClr val="dk1"/>
              </a:solidFill>
            </a:endParaRPr>
          </a:p>
          <a:p>
            <a:pPr indent="0" lvl="0" marL="0" rtl="0" algn="l">
              <a:spcBef>
                <a:spcPts val="0"/>
              </a:spcBef>
              <a:spcAft>
                <a:spcPts val="0"/>
              </a:spcAft>
              <a:buNone/>
            </a:pPr>
            <a:r>
              <a:rPr lang="en" sz="600">
                <a:solidFill>
                  <a:schemeClr val="dk1"/>
                </a:solidFill>
              </a:rPr>
              <a:t>3- Lux Black: $10.57 / mile</a:t>
            </a:r>
            <a:endParaRPr sz="600">
              <a:solidFill>
                <a:schemeClr val="dk1"/>
              </a:solidFill>
            </a:endParaRPr>
          </a:p>
          <a:p>
            <a:pPr indent="0" lvl="0" marL="0" rtl="0" algn="l">
              <a:spcBef>
                <a:spcPts val="0"/>
              </a:spcBef>
              <a:spcAft>
                <a:spcPts val="0"/>
              </a:spcAft>
              <a:buNone/>
            </a:pPr>
            <a:r>
              <a:rPr lang="en" sz="600">
                <a:solidFill>
                  <a:schemeClr val="dk1"/>
                </a:solidFill>
              </a:rPr>
              <a:t>4- Black: $9.37 / mile</a:t>
            </a:r>
            <a:endParaRPr sz="600">
              <a:solidFill>
                <a:schemeClr val="dk1"/>
              </a:solidFill>
            </a:endParaRPr>
          </a:p>
          <a:p>
            <a:pPr indent="0" lvl="0" marL="0" rtl="0" algn="l">
              <a:spcBef>
                <a:spcPts val="0"/>
              </a:spcBef>
              <a:spcAft>
                <a:spcPts val="0"/>
              </a:spcAft>
              <a:buNone/>
            </a:pPr>
            <a:r>
              <a:rPr lang="en" sz="600">
                <a:solidFill>
                  <a:schemeClr val="dk1"/>
                </a:solidFill>
              </a:rPr>
              <a:t>5- Lux: $8.14 / mile</a:t>
            </a:r>
            <a:endParaRPr sz="600">
              <a:solidFill>
                <a:schemeClr val="dk1"/>
              </a:solidFill>
            </a:endParaRPr>
          </a:p>
          <a:p>
            <a:pPr indent="0" lvl="0" marL="0" rtl="0" algn="l">
              <a:spcBef>
                <a:spcPts val="0"/>
              </a:spcBef>
              <a:spcAft>
                <a:spcPts val="0"/>
              </a:spcAft>
              <a:buNone/>
            </a:pPr>
            <a:r>
              <a:rPr lang="en" sz="600">
                <a:solidFill>
                  <a:schemeClr val="dk1"/>
                </a:solidFill>
              </a:rPr>
              <a:t>6- UberXL: $7.16 / mile</a:t>
            </a:r>
            <a:endParaRPr sz="600">
              <a:solidFill>
                <a:schemeClr val="dk1"/>
              </a:solidFill>
            </a:endParaRPr>
          </a:p>
          <a:p>
            <a:pPr indent="0" lvl="0" marL="0" rtl="0" algn="l">
              <a:spcBef>
                <a:spcPts val="0"/>
              </a:spcBef>
              <a:spcAft>
                <a:spcPts val="0"/>
              </a:spcAft>
              <a:buNone/>
            </a:pPr>
            <a:r>
              <a:rPr lang="en" sz="600">
                <a:solidFill>
                  <a:schemeClr val="dk1"/>
                </a:solidFill>
              </a:rPr>
              <a:t>7- Lyft XL: $7.01 / mile</a:t>
            </a:r>
            <a:endParaRPr sz="600">
              <a:solidFill>
                <a:schemeClr val="dk1"/>
              </a:solidFill>
            </a:endParaRPr>
          </a:p>
          <a:p>
            <a:pPr indent="0" lvl="0" marL="0" rtl="0" algn="l">
              <a:spcBef>
                <a:spcPts val="0"/>
              </a:spcBef>
              <a:spcAft>
                <a:spcPts val="0"/>
              </a:spcAft>
              <a:buNone/>
            </a:pPr>
            <a:r>
              <a:rPr lang="en" sz="600">
                <a:solidFill>
                  <a:schemeClr val="dk1"/>
                </a:solidFill>
              </a:rPr>
              <a:t>8- WAV: $4.45 / mile</a:t>
            </a:r>
            <a:endParaRPr sz="600">
              <a:solidFill>
                <a:schemeClr val="dk1"/>
              </a:solidFill>
            </a:endParaRPr>
          </a:p>
          <a:p>
            <a:pPr indent="0" lvl="0" marL="0" rtl="0" algn="l">
              <a:spcBef>
                <a:spcPts val="0"/>
              </a:spcBef>
              <a:spcAft>
                <a:spcPts val="0"/>
              </a:spcAft>
              <a:buNone/>
            </a:pPr>
            <a:r>
              <a:rPr lang="en" sz="600">
                <a:solidFill>
                  <a:schemeClr val="dk1"/>
                </a:solidFill>
              </a:rPr>
              <a:t>9- UberX: $4.48 / mile</a:t>
            </a:r>
            <a:endParaRPr sz="600">
              <a:solidFill>
                <a:schemeClr val="dk1"/>
              </a:solidFill>
            </a:endParaRPr>
          </a:p>
          <a:p>
            <a:pPr indent="0" lvl="0" marL="0" rtl="0" algn="l">
              <a:spcBef>
                <a:spcPts val="0"/>
              </a:spcBef>
              <a:spcAft>
                <a:spcPts val="0"/>
              </a:spcAft>
              <a:buNone/>
            </a:pPr>
            <a:r>
              <a:rPr lang="en" sz="600">
                <a:solidFill>
                  <a:schemeClr val="dk1"/>
                </a:solidFill>
              </a:rPr>
              <a:t>10- Lyft: $4.40 / mile</a:t>
            </a:r>
            <a:endParaRPr sz="600">
              <a:solidFill>
                <a:schemeClr val="dk1"/>
              </a:solidFill>
            </a:endParaRPr>
          </a:p>
          <a:p>
            <a:pPr indent="0" lvl="0" marL="0" rtl="0" algn="l">
              <a:spcBef>
                <a:spcPts val="0"/>
              </a:spcBef>
              <a:spcAft>
                <a:spcPts val="0"/>
              </a:spcAft>
              <a:buNone/>
            </a:pPr>
            <a:r>
              <a:rPr lang="en" sz="600">
                <a:solidFill>
                  <a:schemeClr val="dk1"/>
                </a:solidFill>
                <a:highlight>
                  <a:srgbClr val="FFFF00"/>
                </a:highlight>
              </a:rPr>
              <a:t>11- UberPool: $4.01 / mile</a:t>
            </a:r>
            <a:endParaRPr sz="600">
              <a:solidFill>
                <a:schemeClr val="dk1"/>
              </a:solidFill>
              <a:highlight>
                <a:srgbClr val="FFFF00"/>
              </a:highlight>
            </a:endParaRPr>
          </a:p>
          <a:p>
            <a:pPr indent="0" lvl="0" marL="0" rtl="0" algn="l">
              <a:spcBef>
                <a:spcPts val="0"/>
              </a:spcBef>
              <a:spcAft>
                <a:spcPts val="0"/>
              </a:spcAft>
              <a:buNone/>
            </a:pPr>
            <a:r>
              <a:rPr lang="en" sz="600">
                <a:solidFill>
                  <a:schemeClr val="dk1"/>
                </a:solidFill>
              </a:rPr>
              <a:t>12- Shared: $2.76 / mile</a:t>
            </a:r>
            <a:endParaRPr sz="600">
              <a:solidFill>
                <a:schemeClr val="dk1"/>
              </a:solidFill>
            </a:endParaRPr>
          </a:p>
          <a:p>
            <a:pPr indent="0" lvl="0" marL="0" rtl="0" algn="l">
              <a:spcBef>
                <a:spcPts val="0"/>
              </a:spcBef>
              <a:spcAft>
                <a:spcPts val="0"/>
              </a:spcAft>
              <a:buNone/>
            </a:pPr>
            <a:r>
              <a:rPr lang="en" sz="600">
                <a:solidFill>
                  <a:schemeClr val="dk1"/>
                </a:solidFill>
              </a:rPr>
              <a:t>13- Taxi: $0.00 / mile</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t/>
            </a:r>
            <a:endParaRPr sz="600">
              <a:solidFill>
                <a:schemeClr val="dk1"/>
              </a:solidFill>
            </a:endParaRPr>
          </a:p>
        </p:txBody>
      </p:sp>
      <p:sp>
        <p:nvSpPr>
          <p:cNvPr id="494" name="Google Shape;494;p58"/>
          <p:cNvSpPr txBox="1"/>
          <p:nvPr/>
        </p:nvSpPr>
        <p:spPr>
          <a:xfrm>
            <a:off x="2909300" y="15525"/>
            <a:ext cx="30000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dk1"/>
                </a:solidFill>
              </a:rPr>
              <a:t>The Story of: UberPool</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59"/>
          <p:cNvSpPr txBox="1"/>
          <p:nvPr/>
        </p:nvSpPr>
        <p:spPr>
          <a:xfrm>
            <a:off x="282575" y="3105275"/>
            <a:ext cx="30000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rPr>
              <a:t>RIDE TYPE COUNTS OVERALL</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rPr lang="en" sz="600">
                <a:solidFill>
                  <a:schemeClr val="dk1"/>
                </a:solidFill>
              </a:rPr>
              <a:t>1 - RIDE_TYPE NAME (UberXL): 20197</a:t>
            </a:r>
            <a:endParaRPr sz="600">
              <a:solidFill>
                <a:schemeClr val="dk1"/>
              </a:solidFill>
            </a:endParaRPr>
          </a:p>
          <a:p>
            <a:pPr indent="0" lvl="0" marL="0" rtl="0" algn="l">
              <a:spcBef>
                <a:spcPts val="0"/>
              </a:spcBef>
              <a:spcAft>
                <a:spcPts val="0"/>
              </a:spcAft>
              <a:buNone/>
            </a:pPr>
            <a:r>
              <a:rPr lang="en" sz="600">
                <a:solidFill>
                  <a:schemeClr val="dk1"/>
                </a:solidFill>
              </a:rPr>
              <a:t>2 - RIDE_TYPE NAME (Black): 20125</a:t>
            </a:r>
            <a:endParaRPr sz="600">
              <a:solidFill>
                <a:schemeClr val="dk1"/>
              </a:solidFill>
            </a:endParaRPr>
          </a:p>
          <a:p>
            <a:pPr indent="0" lvl="0" marL="0" rtl="0" algn="l">
              <a:spcBef>
                <a:spcPts val="0"/>
              </a:spcBef>
              <a:spcAft>
                <a:spcPts val="0"/>
              </a:spcAft>
              <a:buNone/>
            </a:pPr>
            <a:r>
              <a:rPr lang="en" sz="600">
                <a:solidFill>
                  <a:schemeClr val="dk1"/>
                </a:solidFill>
              </a:rPr>
              <a:t>3 - RIDE_TYPE NAME (Black SUV): 20109</a:t>
            </a:r>
            <a:endParaRPr sz="600">
              <a:solidFill>
                <a:schemeClr val="dk1"/>
              </a:solidFill>
            </a:endParaRPr>
          </a:p>
          <a:p>
            <a:pPr indent="0" lvl="0" marL="0" rtl="0" algn="l">
              <a:spcBef>
                <a:spcPts val="0"/>
              </a:spcBef>
              <a:spcAft>
                <a:spcPts val="0"/>
              </a:spcAft>
              <a:buNone/>
            </a:pPr>
            <a:r>
              <a:rPr lang="en" sz="600">
                <a:solidFill>
                  <a:schemeClr val="dk1"/>
                </a:solidFill>
              </a:rPr>
              <a:t>4 - RIDE_TYPE NAME (Taxi): 20098</a:t>
            </a:r>
            <a:endParaRPr sz="600">
              <a:solidFill>
                <a:schemeClr val="dk1"/>
              </a:solidFill>
            </a:endParaRPr>
          </a:p>
          <a:p>
            <a:pPr indent="0" lvl="0" marL="0" rtl="0" algn="l">
              <a:spcBef>
                <a:spcPts val="0"/>
              </a:spcBef>
              <a:spcAft>
                <a:spcPts val="0"/>
              </a:spcAft>
              <a:buNone/>
            </a:pPr>
            <a:r>
              <a:rPr lang="en" sz="600">
                <a:solidFill>
                  <a:schemeClr val="dk1"/>
                </a:solidFill>
              </a:rPr>
              <a:t>5 - RIDE_TYPE NAME (UberX): 19994</a:t>
            </a:r>
            <a:endParaRPr sz="600">
              <a:solidFill>
                <a:schemeClr val="dk1"/>
              </a:solidFill>
            </a:endParaRPr>
          </a:p>
          <a:p>
            <a:pPr indent="0" lvl="0" marL="0" rtl="0" algn="l">
              <a:spcBef>
                <a:spcPts val="0"/>
              </a:spcBef>
              <a:spcAft>
                <a:spcPts val="0"/>
              </a:spcAft>
              <a:buNone/>
            </a:pPr>
            <a:r>
              <a:rPr lang="en" sz="600">
                <a:solidFill>
                  <a:schemeClr val="dk1"/>
                </a:solidFill>
              </a:rPr>
              <a:t>6 - RIDE_TYPE NAME (WAV): 19980</a:t>
            </a:r>
            <a:endParaRPr sz="600">
              <a:solidFill>
                <a:schemeClr val="dk1"/>
              </a:solidFill>
            </a:endParaRPr>
          </a:p>
          <a:p>
            <a:pPr indent="0" lvl="0" marL="0" rtl="0" algn="l">
              <a:spcBef>
                <a:spcPts val="0"/>
              </a:spcBef>
              <a:spcAft>
                <a:spcPts val="0"/>
              </a:spcAft>
              <a:buNone/>
            </a:pPr>
            <a:r>
              <a:rPr lang="en" sz="600">
                <a:solidFill>
                  <a:schemeClr val="dk1"/>
                </a:solidFill>
              </a:rPr>
              <a:t>7 - RIDE_TYPE NAME (UberPool): 19963</a:t>
            </a:r>
            <a:endParaRPr sz="600">
              <a:solidFill>
                <a:schemeClr val="dk1"/>
              </a:solidFill>
            </a:endParaRPr>
          </a:p>
          <a:p>
            <a:pPr indent="0" lvl="0" marL="0" rtl="0" algn="l">
              <a:spcBef>
                <a:spcPts val="0"/>
              </a:spcBef>
              <a:spcAft>
                <a:spcPts val="0"/>
              </a:spcAft>
              <a:buNone/>
            </a:pPr>
            <a:r>
              <a:rPr lang="en" sz="600">
                <a:solidFill>
                  <a:schemeClr val="dk1"/>
                </a:solidFill>
              </a:rPr>
              <a:t>8 - RIDE_TYPE NAME (Lyft XL): 18644</a:t>
            </a:r>
            <a:endParaRPr sz="600">
              <a:solidFill>
                <a:schemeClr val="dk1"/>
              </a:solidFill>
            </a:endParaRPr>
          </a:p>
          <a:p>
            <a:pPr indent="0" lvl="0" marL="0" rtl="0" algn="l">
              <a:spcBef>
                <a:spcPts val="0"/>
              </a:spcBef>
              <a:spcAft>
                <a:spcPts val="0"/>
              </a:spcAft>
              <a:buNone/>
            </a:pPr>
            <a:r>
              <a:rPr lang="en" sz="600">
                <a:solidFill>
                  <a:schemeClr val="dk1"/>
                </a:solidFill>
              </a:rPr>
              <a:t>9 - RIDE_TYPE NAME (Lux): 18586</a:t>
            </a:r>
            <a:endParaRPr sz="600">
              <a:solidFill>
                <a:schemeClr val="dk1"/>
              </a:solidFill>
            </a:endParaRPr>
          </a:p>
          <a:p>
            <a:pPr indent="0" lvl="0" marL="0" rtl="0" algn="l">
              <a:spcBef>
                <a:spcPts val="0"/>
              </a:spcBef>
              <a:spcAft>
                <a:spcPts val="0"/>
              </a:spcAft>
              <a:buNone/>
            </a:pPr>
            <a:r>
              <a:rPr lang="en" sz="600">
                <a:solidFill>
                  <a:schemeClr val="dk1"/>
                </a:solidFill>
              </a:rPr>
              <a:t>10 - RIDE_TYPE NAME (Lux Black XL): 18579</a:t>
            </a:r>
            <a:endParaRPr sz="600">
              <a:solidFill>
                <a:schemeClr val="dk1"/>
              </a:solidFill>
            </a:endParaRPr>
          </a:p>
          <a:p>
            <a:pPr indent="0" lvl="0" marL="0" rtl="0" algn="l">
              <a:spcBef>
                <a:spcPts val="0"/>
              </a:spcBef>
              <a:spcAft>
                <a:spcPts val="0"/>
              </a:spcAft>
              <a:buNone/>
            </a:pPr>
            <a:r>
              <a:rPr lang="en" sz="600">
                <a:solidFill>
                  <a:schemeClr val="dk1"/>
                </a:solidFill>
                <a:highlight>
                  <a:srgbClr val="FFFF00"/>
                </a:highlight>
              </a:rPr>
              <a:t>11 - RIDE_TYPE NAME (Shared): 18560</a:t>
            </a:r>
            <a:endParaRPr sz="600">
              <a:solidFill>
                <a:schemeClr val="dk1"/>
              </a:solidFill>
              <a:highlight>
                <a:srgbClr val="FFFF00"/>
              </a:highlight>
            </a:endParaRPr>
          </a:p>
          <a:p>
            <a:pPr indent="0" lvl="0" marL="0" rtl="0" algn="l">
              <a:spcBef>
                <a:spcPts val="0"/>
              </a:spcBef>
              <a:spcAft>
                <a:spcPts val="0"/>
              </a:spcAft>
              <a:buNone/>
            </a:pPr>
            <a:r>
              <a:rPr lang="en" sz="600">
                <a:solidFill>
                  <a:schemeClr val="dk1"/>
                </a:solidFill>
              </a:rPr>
              <a:t>12 - RIDE_TYPE NAME (Lyft): 18534</a:t>
            </a:r>
            <a:endParaRPr sz="600">
              <a:solidFill>
                <a:schemeClr val="dk1"/>
              </a:solidFill>
            </a:endParaRPr>
          </a:p>
          <a:p>
            <a:pPr indent="0" lvl="0" marL="0" rtl="0" algn="l">
              <a:spcBef>
                <a:spcPts val="0"/>
              </a:spcBef>
              <a:spcAft>
                <a:spcPts val="0"/>
              </a:spcAft>
              <a:buNone/>
            </a:pPr>
            <a:r>
              <a:rPr lang="en" sz="600">
                <a:solidFill>
                  <a:schemeClr val="dk1"/>
                </a:solidFill>
              </a:rPr>
              <a:t>13 - RIDE_TYPE NAME (Lux Black): 18458</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t/>
            </a:r>
            <a:endParaRPr sz="600">
              <a:solidFill>
                <a:schemeClr val="dk1"/>
              </a:solidFill>
            </a:endParaRPr>
          </a:p>
        </p:txBody>
      </p:sp>
      <p:sp>
        <p:nvSpPr>
          <p:cNvPr id="500" name="Google Shape;500;p59"/>
          <p:cNvSpPr txBox="1"/>
          <p:nvPr/>
        </p:nvSpPr>
        <p:spPr>
          <a:xfrm>
            <a:off x="2868250" y="3059075"/>
            <a:ext cx="30000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rPr>
              <a:t>TOTAL REVENUE </a:t>
            </a:r>
            <a:br>
              <a:rPr lang="en" sz="600">
                <a:solidFill>
                  <a:schemeClr val="dk1"/>
                </a:solidFill>
              </a:rPr>
            </a:br>
            <a:r>
              <a:rPr lang="en" sz="600">
                <a:solidFill>
                  <a:schemeClr val="dk1"/>
                </a:solidFill>
              </a:rPr>
              <a:t>by RIDE TYPE</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rPr lang="en" sz="600">
                <a:solidFill>
                  <a:schemeClr val="dk1"/>
                </a:solidFill>
              </a:rPr>
              <a:t>1- Black SUV: $607,876.50 </a:t>
            </a:r>
            <a:endParaRPr sz="600">
              <a:solidFill>
                <a:schemeClr val="dk1"/>
              </a:solidFill>
            </a:endParaRPr>
          </a:p>
          <a:p>
            <a:pPr indent="0" lvl="0" marL="0" rtl="0" algn="l">
              <a:spcBef>
                <a:spcPts val="0"/>
              </a:spcBef>
              <a:spcAft>
                <a:spcPts val="0"/>
              </a:spcAft>
              <a:buNone/>
            </a:pPr>
            <a:r>
              <a:rPr lang="en" sz="600">
                <a:solidFill>
                  <a:schemeClr val="dk1"/>
                </a:solidFill>
              </a:rPr>
              <a:t>2- Lux Black XL: $600,229.50 </a:t>
            </a:r>
            <a:endParaRPr sz="600">
              <a:solidFill>
                <a:schemeClr val="dk1"/>
              </a:solidFill>
            </a:endParaRPr>
          </a:p>
          <a:p>
            <a:pPr indent="0" lvl="0" marL="0" rtl="0" algn="l">
              <a:spcBef>
                <a:spcPts val="0"/>
              </a:spcBef>
              <a:spcAft>
                <a:spcPts val="0"/>
              </a:spcAft>
              <a:buNone/>
            </a:pPr>
            <a:r>
              <a:rPr lang="en" sz="600">
                <a:solidFill>
                  <a:schemeClr val="dk1"/>
                </a:solidFill>
              </a:rPr>
              <a:t>3- Lux Black: $424,461.20 </a:t>
            </a:r>
            <a:endParaRPr sz="600">
              <a:solidFill>
                <a:schemeClr val="dk1"/>
              </a:solidFill>
            </a:endParaRPr>
          </a:p>
          <a:p>
            <a:pPr indent="0" lvl="0" marL="0" rtl="0" algn="l">
              <a:spcBef>
                <a:spcPts val="0"/>
              </a:spcBef>
              <a:spcAft>
                <a:spcPts val="0"/>
              </a:spcAft>
              <a:buNone/>
            </a:pPr>
            <a:r>
              <a:rPr lang="en" sz="600">
                <a:solidFill>
                  <a:schemeClr val="dk1"/>
                </a:solidFill>
              </a:rPr>
              <a:t>4- Black: $412,885.00 </a:t>
            </a:r>
            <a:endParaRPr sz="600">
              <a:solidFill>
                <a:schemeClr val="dk1"/>
              </a:solidFill>
            </a:endParaRPr>
          </a:p>
          <a:p>
            <a:pPr indent="0" lvl="0" marL="0" rtl="0" algn="l">
              <a:spcBef>
                <a:spcPts val="0"/>
              </a:spcBef>
              <a:spcAft>
                <a:spcPts val="0"/>
              </a:spcAft>
              <a:buNone/>
            </a:pPr>
            <a:r>
              <a:rPr lang="en" sz="600">
                <a:solidFill>
                  <a:schemeClr val="dk1"/>
                </a:solidFill>
              </a:rPr>
              <a:t>5- Lux: $330,299.00 </a:t>
            </a:r>
            <a:endParaRPr sz="600">
              <a:solidFill>
                <a:schemeClr val="dk1"/>
              </a:solidFill>
            </a:endParaRPr>
          </a:p>
          <a:p>
            <a:pPr indent="0" lvl="0" marL="0" rtl="0" algn="l">
              <a:spcBef>
                <a:spcPts val="0"/>
              </a:spcBef>
              <a:spcAft>
                <a:spcPts val="0"/>
              </a:spcAft>
              <a:buNone/>
            </a:pPr>
            <a:r>
              <a:rPr lang="en" sz="600">
                <a:solidFill>
                  <a:schemeClr val="dk1"/>
                </a:solidFill>
              </a:rPr>
              <a:t>6- UberXL: $316,497.50 </a:t>
            </a:r>
            <a:endParaRPr sz="600">
              <a:solidFill>
                <a:schemeClr val="dk1"/>
              </a:solidFill>
            </a:endParaRPr>
          </a:p>
          <a:p>
            <a:pPr indent="0" lvl="0" marL="0" rtl="0" algn="l">
              <a:spcBef>
                <a:spcPts val="0"/>
              </a:spcBef>
              <a:spcAft>
                <a:spcPts val="0"/>
              </a:spcAft>
              <a:buNone/>
            </a:pPr>
            <a:r>
              <a:rPr lang="en" sz="600">
                <a:solidFill>
                  <a:schemeClr val="dk1"/>
                </a:solidFill>
              </a:rPr>
              <a:t>7- Lyft XL: $285,467.10 </a:t>
            </a:r>
            <a:endParaRPr sz="600">
              <a:solidFill>
                <a:schemeClr val="dk1"/>
              </a:solidFill>
            </a:endParaRPr>
          </a:p>
          <a:p>
            <a:pPr indent="0" lvl="0" marL="0" rtl="0" algn="l">
              <a:spcBef>
                <a:spcPts val="0"/>
              </a:spcBef>
              <a:spcAft>
                <a:spcPts val="0"/>
              </a:spcAft>
              <a:buNone/>
            </a:pPr>
            <a:r>
              <a:rPr lang="en" sz="600">
                <a:solidFill>
                  <a:schemeClr val="dk1"/>
                </a:solidFill>
              </a:rPr>
              <a:t>8- WAV: $195,575.00 </a:t>
            </a:r>
            <a:endParaRPr sz="600">
              <a:solidFill>
                <a:schemeClr val="dk1"/>
              </a:solidFill>
            </a:endParaRPr>
          </a:p>
          <a:p>
            <a:pPr indent="0" lvl="0" marL="0" rtl="0" algn="l">
              <a:spcBef>
                <a:spcPts val="0"/>
              </a:spcBef>
              <a:spcAft>
                <a:spcPts val="0"/>
              </a:spcAft>
              <a:buNone/>
            </a:pPr>
            <a:r>
              <a:rPr lang="en" sz="600">
                <a:solidFill>
                  <a:schemeClr val="dk1"/>
                </a:solidFill>
              </a:rPr>
              <a:t>9- UberX: $195,537.00 </a:t>
            </a:r>
            <a:endParaRPr sz="600">
              <a:solidFill>
                <a:schemeClr val="dk1"/>
              </a:solidFill>
            </a:endParaRPr>
          </a:p>
          <a:p>
            <a:pPr indent="0" lvl="0" marL="0" rtl="0" algn="l">
              <a:spcBef>
                <a:spcPts val="0"/>
              </a:spcBef>
              <a:spcAft>
                <a:spcPts val="0"/>
              </a:spcAft>
              <a:buNone/>
            </a:pPr>
            <a:r>
              <a:rPr lang="en" sz="600">
                <a:solidFill>
                  <a:schemeClr val="dk1"/>
                </a:solidFill>
              </a:rPr>
              <a:t>10- Lyft: $178,235.35 </a:t>
            </a:r>
            <a:endParaRPr sz="600">
              <a:solidFill>
                <a:schemeClr val="dk1"/>
              </a:solidFill>
            </a:endParaRPr>
          </a:p>
          <a:p>
            <a:pPr indent="0" lvl="0" marL="0" rtl="0" algn="l">
              <a:spcBef>
                <a:spcPts val="0"/>
              </a:spcBef>
              <a:spcAft>
                <a:spcPts val="0"/>
              </a:spcAft>
              <a:buNone/>
            </a:pPr>
            <a:r>
              <a:rPr lang="en" sz="600">
                <a:solidFill>
                  <a:schemeClr val="dk1"/>
                </a:solidFill>
              </a:rPr>
              <a:t>11- UberPool: $174,393.00 </a:t>
            </a:r>
            <a:endParaRPr sz="600">
              <a:solidFill>
                <a:schemeClr val="dk1"/>
              </a:solidFill>
            </a:endParaRPr>
          </a:p>
          <a:p>
            <a:pPr indent="0" lvl="0" marL="0" rtl="0" algn="l">
              <a:spcBef>
                <a:spcPts val="0"/>
              </a:spcBef>
              <a:spcAft>
                <a:spcPts val="0"/>
              </a:spcAft>
              <a:buNone/>
            </a:pPr>
            <a:r>
              <a:rPr lang="en" sz="600">
                <a:solidFill>
                  <a:schemeClr val="dk1"/>
                </a:solidFill>
                <a:highlight>
                  <a:srgbClr val="FFFF00"/>
                </a:highlight>
              </a:rPr>
              <a:t>12- Shared: $111,763.00 </a:t>
            </a:r>
            <a:endParaRPr sz="600">
              <a:solidFill>
                <a:schemeClr val="dk1"/>
              </a:solidFill>
              <a:highlight>
                <a:srgbClr val="FFFF00"/>
              </a:highlight>
            </a:endParaRPr>
          </a:p>
          <a:p>
            <a:pPr indent="0" lvl="0" marL="0" rtl="0" algn="l">
              <a:spcBef>
                <a:spcPts val="0"/>
              </a:spcBef>
              <a:spcAft>
                <a:spcPts val="0"/>
              </a:spcAft>
              <a:buNone/>
            </a:pPr>
            <a:r>
              <a:rPr lang="en" sz="600">
                <a:solidFill>
                  <a:schemeClr val="dk1"/>
                </a:solidFill>
              </a:rPr>
              <a:t>13- Taxi: $0.00</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t/>
            </a:r>
            <a:endParaRPr sz="600">
              <a:solidFill>
                <a:schemeClr val="dk1"/>
              </a:solidFill>
            </a:endParaRPr>
          </a:p>
        </p:txBody>
      </p:sp>
      <p:sp>
        <p:nvSpPr>
          <p:cNvPr id="501" name="Google Shape;501;p59"/>
          <p:cNvSpPr txBox="1"/>
          <p:nvPr/>
        </p:nvSpPr>
        <p:spPr>
          <a:xfrm>
            <a:off x="5715550" y="3059075"/>
            <a:ext cx="30000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dk1"/>
                </a:solidFill>
              </a:rPr>
              <a:t>MEAN REVENUE by RIDE TYPE DISTANCE</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rPr lang="en" sz="600">
                <a:solidFill>
                  <a:schemeClr val="dk1"/>
                </a:solidFill>
              </a:rPr>
              <a:t>1- Lux Black XL: $14.82 / mile</a:t>
            </a:r>
            <a:endParaRPr sz="600">
              <a:solidFill>
                <a:schemeClr val="dk1"/>
              </a:solidFill>
            </a:endParaRPr>
          </a:p>
          <a:p>
            <a:pPr indent="0" lvl="0" marL="0" rtl="0" algn="l">
              <a:spcBef>
                <a:spcPts val="0"/>
              </a:spcBef>
              <a:spcAft>
                <a:spcPts val="0"/>
              </a:spcAft>
              <a:buNone/>
            </a:pPr>
            <a:r>
              <a:rPr lang="en" sz="600">
                <a:solidFill>
                  <a:schemeClr val="dk1"/>
                </a:solidFill>
              </a:rPr>
              <a:t>2- Black SUV: $13.89 / mile</a:t>
            </a:r>
            <a:endParaRPr sz="600">
              <a:solidFill>
                <a:schemeClr val="dk1"/>
              </a:solidFill>
            </a:endParaRPr>
          </a:p>
          <a:p>
            <a:pPr indent="0" lvl="0" marL="0" rtl="0" algn="l">
              <a:spcBef>
                <a:spcPts val="0"/>
              </a:spcBef>
              <a:spcAft>
                <a:spcPts val="0"/>
              </a:spcAft>
              <a:buNone/>
            </a:pPr>
            <a:r>
              <a:rPr lang="en" sz="600">
                <a:solidFill>
                  <a:schemeClr val="dk1"/>
                </a:solidFill>
              </a:rPr>
              <a:t>3- Lux Black: $10.57 / mile</a:t>
            </a:r>
            <a:endParaRPr sz="600">
              <a:solidFill>
                <a:schemeClr val="dk1"/>
              </a:solidFill>
            </a:endParaRPr>
          </a:p>
          <a:p>
            <a:pPr indent="0" lvl="0" marL="0" rtl="0" algn="l">
              <a:spcBef>
                <a:spcPts val="0"/>
              </a:spcBef>
              <a:spcAft>
                <a:spcPts val="0"/>
              </a:spcAft>
              <a:buNone/>
            </a:pPr>
            <a:r>
              <a:rPr lang="en" sz="600">
                <a:solidFill>
                  <a:schemeClr val="dk1"/>
                </a:solidFill>
              </a:rPr>
              <a:t>4- Black: $9.37 / mile</a:t>
            </a:r>
            <a:endParaRPr sz="600">
              <a:solidFill>
                <a:schemeClr val="dk1"/>
              </a:solidFill>
            </a:endParaRPr>
          </a:p>
          <a:p>
            <a:pPr indent="0" lvl="0" marL="0" rtl="0" algn="l">
              <a:spcBef>
                <a:spcPts val="0"/>
              </a:spcBef>
              <a:spcAft>
                <a:spcPts val="0"/>
              </a:spcAft>
              <a:buNone/>
            </a:pPr>
            <a:r>
              <a:rPr lang="en" sz="600">
                <a:solidFill>
                  <a:schemeClr val="dk1"/>
                </a:solidFill>
              </a:rPr>
              <a:t>5- Lux: $8.14 / mile</a:t>
            </a:r>
            <a:endParaRPr sz="600">
              <a:solidFill>
                <a:schemeClr val="dk1"/>
              </a:solidFill>
            </a:endParaRPr>
          </a:p>
          <a:p>
            <a:pPr indent="0" lvl="0" marL="0" rtl="0" algn="l">
              <a:spcBef>
                <a:spcPts val="0"/>
              </a:spcBef>
              <a:spcAft>
                <a:spcPts val="0"/>
              </a:spcAft>
              <a:buNone/>
            </a:pPr>
            <a:r>
              <a:rPr lang="en" sz="600">
                <a:solidFill>
                  <a:schemeClr val="dk1"/>
                </a:solidFill>
              </a:rPr>
              <a:t>6- UberXL: $7.16 / mile</a:t>
            </a:r>
            <a:endParaRPr sz="600">
              <a:solidFill>
                <a:schemeClr val="dk1"/>
              </a:solidFill>
            </a:endParaRPr>
          </a:p>
          <a:p>
            <a:pPr indent="0" lvl="0" marL="0" rtl="0" algn="l">
              <a:spcBef>
                <a:spcPts val="0"/>
              </a:spcBef>
              <a:spcAft>
                <a:spcPts val="0"/>
              </a:spcAft>
              <a:buNone/>
            </a:pPr>
            <a:r>
              <a:rPr lang="en" sz="600">
                <a:solidFill>
                  <a:schemeClr val="dk1"/>
                </a:solidFill>
              </a:rPr>
              <a:t>7- Lyft XL: $7.01 / mile</a:t>
            </a:r>
            <a:endParaRPr sz="600">
              <a:solidFill>
                <a:schemeClr val="dk1"/>
              </a:solidFill>
            </a:endParaRPr>
          </a:p>
          <a:p>
            <a:pPr indent="0" lvl="0" marL="0" rtl="0" algn="l">
              <a:spcBef>
                <a:spcPts val="0"/>
              </a:spcBef>
              <a:spcAft>
                <a:spcPts val="0"/>
              </a:spcAft>
              <a:buNone/>
            </a:pPr>
            <a:r>
              <a:rPr lang="en" sz="600">
                <a:solidFill>
                  <a:schemeClr val="dk1"/>
                </a:solidFill>
              </a:rPr>
              <a:t>8- WAV: $4.45 / mile</a:t>
            </a:r>
            <a:endParaRPr sz="600">
              <a:solidFill>
                <a:schemeClr val="dk1"/>
              </a:solidFill>
            </a:endParaRPr>
          </a:p>
          <a:p>
            <a:pPr indent="0" lvl="0" marL="0" rtl="0" algn="l">
              <a:spcBef>
                <a:spcPts val="0"/>
              </a:spcBef>
              <a:spcAft>
                <a:spcPts val="0"/>
              </a:spcAft>
              <a:buNone/>
            </a:pPr>
            <a:r>
              <a:rPr lang="en" sz="600">
                <a:solidFill>
                  <a:schemeClr val="dk1"/>
                </a:solidFill>
              </a:rPr>
              <a:t>9- UberX: $4.48 / mile</a:t>
            </a:r>
            <a:endParaRPr sz="600">
              <a:solidFill>
                <a:schemeClr val="dk1"/>
              </a:solidFill>
            </a:endParaRPr>
          </a:p>
          <a:p>
            <a:pPr indent="0" lvl="0" marL="0" rtl="0" algn="l">
              <a:spcBef>
                <a:spcPts val="0"/>
              </a:spcBef>
              <a:spcAft>
                <a:spcPts val="0"/>
              </a:spcAft>
              <a:buNone/>
            </a:pPr>
            <a:r>
              <a:rPr lang="en" sz="600">
                <a:solidFill>
                  <a:schemeClr val="dk1"/>
                </a:solidFill>
              </a:rPr>
              <a:t>10- Lyft: $4.40 / mile</a:t>
            </a:r>
            <a:endParaRPr sz="600">
              <a:solidFill>
                <a:schemeClr val="dk1"/>
              </a:solidFill>
            </a:endParaRPr>
          </a:p>
          <a:p>
            <a:pPr indent="0" lvl="0" marL="0" rtl="0" algn="l">
              <a:spcBef>
                <a:spcPts val="0"/>
              </a:spcBef>
              <a:spcAft>
                <a:spcPts val="0"/>
              </a:spcAft>
              <a:buNone/>
            </a:pPr>
            <a:r>
              <a:rPr lang="en" sz="600">
                <a:solidFill>
                  <a:schemeClr val="dk1"/>
                </a:solidFill>
              </a:rPr>
              <a:t>11- UberPool: $4.01 / mile</a:t>
            </a:r>
            <a:endParaRPr sz="600">
              <a:solidFill>
                <a:schemeClr val="dk1"/>
              </a:solidFill>
            </a:endParaRPr>
          </a:p>
          <a:p>
            <a:pPr indent="0" lvl="0" marL="0" rtl="0" algn="l">
              <a:spcBef>
                <a:spcPts val="0"/>
              </a:spcBef>
              <a:spcAft>
                <a:spcPts val="0"/>
              </a:spcAft>
              <a:buNone/>
            </a:pPr>
            <a:r>
              <a:rPr lang="en" sz="600">
                <a:solidFill>
                  <a:schemeClr val="dk1"/>
                </a:solidFill>
                <a:highlight>
                  <a:srgbClr val="FFFF00"/>
                </a:highlight>
              </a:rPr>
              <a:t>12- Shared: $2.76 / mile</a:t>
            </a:r>
            <a:endParaRPr sz="600">
              <a:solidFill>
                <a:schemeClr val="dk1"/>
              </a:solidFill>
              <a:highlight>
                <a:srgbClr val="FFFF00"/>
              </a:highlight>
            </a:endParaRPr>
          </a:p>
          <a:p>
            <a:pPr indent="0" lvl="0" marL="0" rtl="0" algn="l">
              <a:spcBef>
                <a:spcPts val="0"/>
              </a:spcBef>
              <a:spcAft>
                <a:spcPts val="0"/>
              </a:spcAft>
              <a:buNone/>
            </a:pPr>
            <a:r>
              <a:rPr lang="en" sz="600">
                <a:solidFill>
                  <a:schemeClr val="dk1"/>
                </a:solidFill>
              </a:rPr>
              <a:t>13- Taxi: $0.00 / mile</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t/>
            </a:r>
            <a:endParaRPr sz="600">
              <a:solidFill>
                <a:schemeClr val="dk1"/>
              </a:solidFill>
            </a:endParaRPr>
          </a:p>
          <a:p>
            <a:pPr indent="0" lvl="0" marL="0" rtl="0" algn="l">
              <a:spcBef>
                <a:spcPts val="0"/>
              </a:spcBef>
              <a:spcAft>
                <a:spcPts val="0"/>
              </a:spcAft>
              <a:buNone/>
            </a:pPr>
            <a:r>
              <a:t/>
            </a:r>
            <a:endParaRPr sz="600">
              <a:solidFill>
                <a:schemeClr val="dk1"/>
              </a:solidFill>
            </a:endParaRPr>
          </a:p>
        </p:txBody>
      </p:sp>
      <p:sp>
        <p:nvSpPr>
          <p:cNvPr id="502" name="Google Shape;502;p59"/>
          <p:cNvSpPr txBox="1"/>
          <p:nvPr/>
        </p:nvSpPr>
        <p:spPr>
          <a:xfrm>
            <a:off x="2909300" y="15525"/>
            <a:ext cx="30000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dk1"/>
                </a:solidFill>
              </a:rPr>
              <a:t>The Story of: Shared</a:t>
            </a:r>
            <a:endParaRPr/>
          </a:p>
        </p:txBody>
      </p:sp>
      <p:pic>
        <p:nvPicPr>
          <p:cNvPr id="503" name="Google Shape;503;p59"/>
          <p:cNvPicPr preferRelativeResize="0"/>
          <p:nvPr/>
        </p:nvPicPr>
        <p:blipFill>
          <a:blip r:embed="rId3">
            <a:alphaModFix/>
          </a:blip>
          <a:stretch>
            <a:fillRect/>
          </a:stretch>
        </p:blipFill>
        <p:spPr>
          <a:xfrm>
            <a:off x="0" y="491025"/>
            <a:ext cx="2745001" cy="2195994"/>
          </a:xfrm>
          <a:prstGeom prst="rect">
            <a:avLst/>
          </a:prstGeom>
          <a:noFill/>
          <a:ln>
            <a:noFill/>
          </a:ln>
        </p:spPr>
      </p:pic>
      <p:pic>
        <p:nvPicPr>
          <p:cNvPr id="504" name="Google Shape;504;p59"/>
          <p:cNvPicPr preferRelativeResize="0"/>
          <p:nvPr/>
        </p:nvPicPr>
        <p:blipFill>
          <a:blip r:embed="rId4">
            <a:alphaModFix/>
          </a:blip>
          <a:stretch>
            <a:fillRect/>
          </a:stretch>
        </p:blipFill>
        <p:spPr>
          <a:xfrm>
            <a:off x="2745000" y="491025"/>
            <a:ext cx="3058726" cy="2284123"/>
          </a:xfrm>
          <a:prstGeom prst="rect">
            <a:avLst/>
          </a:prstGeom>
          <a:noFill/>
          <a:ln>
            <a:noFill/>
          </a:ln>
        </p:spPr>
      </p:pic>
      <p:pic>
        <p:nvPicPr>
          <p:cNvPr id="505" name="Google Shape;505;p59"/>
          <p:cNvPicPr preferRelativeResize="0"/>
          <p:nvPr/>
        </p:nvPicPr>
        <p:blipFill>
          <a:blip r:embed="rId5">
            <a:alphaModFix/>
          </a:blip>
          <a:stretch>
            <a:fillRect/>
          </a:stretch>
        </p:blipFill>
        <p:spPr>
          <a:xfrm>
            <a:off x="5803732" y="458875"/>
            <a:ext cx="3136218" cy="26002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7"/>
          <p:cNvSpPr txBox="1"/>
          <p:nvPr>
            <p:ph type="title"/>
          </p:nvPr>
        </p:nvSpPr>
        <p:spPr>
          <a:xfrm>
            <a:off x="490250" y="528900"/>
            <a:ext cx="5678100" cy="4085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Dive Into Our Analysis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18"/>
          <p:cNvPicPr preferRelativeResize="0"/>
          <p:nvPr/>
        </p:nvPicPr>
        <p:blipFill rotWithShape="1">
          <a:blip r:embed="rId3">
            <a:alphaModFix/>
          </a:blip>
          <a:srcRect b="2372" l="4040" r="12999" t="0"/>
          <a:stretch/>
        </p:blipFill>
        <p:spPr>
          <a:xfrm>
            <a:off x="162350" y="2101762"/>
            <a:ext cx="2017425" cy="2368125"/>
          </a:xfrm>
          <a:prstGeom prst="rect">
            <a:avLst/>
          </a:prstGeom>
          <a:noFill/>
          <a:ln>
            <a:noFill/>
          </a:ln>
        </p:spPr>
      </p:pic>
      <p:pic>
        <p:nvPicPr>
          <p:cNvPr id="107" name="Google Shape;107;p18"/>
          <p:cNvPicPr preferRelativeResize="0"/>
          <p:nvPr/>
        </p:nvPicPr>
        <p:blipFill rotWithShape="1">
          <a:blip r:embed="rId4">
            <a:alphaModFix/>
          </a:blip>
          <a:srcRect b="0" l="1636" r="21161" t="2893"/>
          <a:stretch/>
        </p:blipFill>
        <p:spPr>
          <a:xfrm>
            <a:off x="2335625" y="2101750"/>
            <a:ext cx="3399700" cy="2849125"/>
          </a:xfrm>
          <a:prstGeom prst="rect">
            <a:avLst/>
          </a:prstGeom>
          <a:noFill/>
          <a:ln>
            <a:noFill/>
          </a:ln>
        </p:spPr>
      </p:pic>
      <p:sp>
        <p:nvSpPr>
          <p:cNvPr id="108" name="Google Shape;108;p18"/>
          <p:cNvSpPr txBox="1"/>
          <p:nvPr>
            <p:ph idx="2" type="body"/>
          </p:nvPr>
        </p:nvSpPr>
        <p:spPr>
          <a:xfrm>
            <a:off x="5951750" y="1925250"/>
            <a:ext cx="3030000" cy="30999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The rides of Uber and Lyft between the months of November and December.</a:t>
            </a:r>
            <a:endParaRPr/>
          </a:p>
          <a:p>
            <a:pPr indent="-317500" lvl="0" marL="457200" rtl="0" algn="l">
              <a:spcBef>
                <a:spcPts val="0"/>
              </a:spcBef>
              <a:spcAft>
                <a:spcPts val="0"/>
              </a:spcAft>
              <a:buSzPts val="1400"/>
              <a:buChar char="●"/>
            </a:pPr>
            <a:r>
              <a:rPr lang="en"/>
              <a:t>Rides tend to fit between the ranges of 0-4 miles. </a:t>
            </a:r>
            <a:endParaRPr/>
          </a:p>
        </p:txBody>
      </p:sp>
      <p:sp>
        <p:nvSpPr>
          <p:cNvPr id="109" name="Google Shape;109;p18"/>
          <p:cNvSpPr/>
          <p:nvPr/>
        </p:nvSpPr>
        <p:spPr>
          <a:xfrm>
            <a:off x="-114750" y="575450"/>
            <a:ext cx="9838800" cy="619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8"/>
          <p:cNvSpPr/>
          <p:nvPr/>
        </p:nvSpPr>
        <p:spPr>
          <a:xfrm>
            <a:off x="-114750" y="270650"/>
            <a:ext cx="9838800" cy="619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8"/>
          <p:cNvSpPr/>
          <p:nvPr/>
        </p:nvSpPr>
        <p:spPr>
          <a:xfrm>
            <a:off x="-190950" y="423050"/>
            <a:ext cx="9838800" cy="619800"/>
          </a:xfrm>
          <a:prstGeom prst="rect">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8"/>
          <p:cNvSpPr txBox="1"/>
          <p:nvPr>
            <p:ph type="title"/>
          </p:nvPr>
        </p:nvSpPr>
        <p:spPr>
          <a:xfrm>
            <a:off x="311700" y="309350"/>
            <a:ext cx="8520600" cy="733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General Behavior of Rideshare Frequency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9"/>
          <p:cNvSpPr/>
          <p:nvPr/>
        </p:nvSpPr>
        <p:spPr>
          <a:xfrm>
            <a:off x="-23025" y="-27850"/>
            <a:ext cx="9288300" cy="1298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9"/>
          <p:cNvSpPr txBox="1"/>
          <p:nvPr>
            <p:ph idx="4294967295" type="title"/>
          </p:nvPr>
        </p:nvSpPr>
        <p:spPr>
          <a:xfrm>
            <a:off x="311700" y="396325"/>
            <a:ext cx="8520600" cy="837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a:solidFill>
                  <a:schemeClr val="lt1"/>
                </a:solidFill>
              </a:rPr>
              <a:t>Ride Types &amp; Frequency</a:t>
            </a:r>
            <a:endParaRPr>
              <a:solidFill>
                <a:schemeClr val="lt1"/>
              </a:solidFill>
            </a:endParaRPr>
          </a:p>
        </p:txBody>
      </p:sp>
      <p:sp>
        <p:nvSpPr>
          <p:cNvPr id="119" name="Google Shape;119;p19"/>
          <p:cNvSpPr txBox="1"/>
          <p:nvPr>
            <p:ph idx="4294967295" type="body"/>
          </p:nvPr>
        </p:nvSpPr>
        <p:spPr>
          <a:xfrm>
            <a:off x="311700" y="1518425"/>
            <a:ext cx="7962900" cy="12987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t>Looked at Ride Counts for each Ride Type.</a:t>
            </a:r>
            <a:endParaRPr/>
          </a:p>
          <a:p>
            <a:pPr indent="-317182" lvl="0" marL="457200" rtl="0" algn="l">
              <a:spcBef>
                <a:spcPts val="1200"/>
              </a:spcBef>
              <a:spcAft>
                <a:spcPts val="0"/>
              </a:spcAft>
              <a:buSzPct val="100000"/>
              <a:buChar char="●"/>
            </a:pPr>
            <a:r>
              <a:rPr lang="en"/>
              <a:t>General Observation is count of Lyft rides is lesser than Uber ride types.</a:t>
            </a:r>
            <a:endParaRPr/>
          </a:p>
          <a:p>
            <a:pPr indent="0" lvl="0" marL="0" rtl="0" algn="l">
              <a:spcBef>
                <a:spcPts val="1200"/>
              </a:spcBef>
              <a:spcAft>
                <a:spcPts val="1200"/>
              </a:spcAft>
              <a:buNone/>
            </a:pPr>
            <a:r>
              <a:t/>
            </a:r>
            <a:endParaRPr/>
          </a:p>
        </p:txBody>
      </p:sp>
      <p:pic>
        <p:nvPicPr>
          <p:cNvPr id="120" name="Google Shape;120;p19"/>
          <p:cNvPicPr preferRelativeResize="0"/>
          <p:nvPr/>
        </p:nvPicPr>
        <p:blipFill>
          <a:blip r:embed="rId3">
            <a:alphaModFix/>
          </a:blip>
          <a:stretch>
            <a:fillRect/>
          </a:stretch>
        </p:blipFill>
        <p:spPr>
          <a:xfrm>
            <a:off x="266038" y="2495549"/>
            <a:ext cx="8611924" cy="2453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20"/>
          <p:cNvPicPr preferRelativeResize="0"/>
          <p:nvPr/>
        </p:nvPicPr>
        <p:blipFill rotWithShape="1">
          <a:blip r:embed="rId3">
            <a:alphaModFix/>
          </a:blip>
          <a:srcRect b="0" l="0" r="0" t="3260"/>
          <a:stretch/>
        </p:blipFill>
        <p:spPr>
          <a:xfrm>
            <a:off x="859175" y="2571750"/>
            <a:ext cx="3623601" cy="2408149"/>
          </a:xfrm>
          <a:prstGeom prst="rect">
            <a:avLst/>
          </a:prstGeom>
          <a:noFill/>
          <a:ln>
            <a:noFill/>
          </a:ln>
        </p:spPr>
      </p:pic>
      <p:pic>
        <p:nvPicPr>
          <p:cNvPr id="126" name="Google Shape;126;p20"/>
          <p:cNvPicPr preferRelativeResize="0"/>
          <p:nvPr/>
        </p:nvPicPr>
        <p:blipFill rotWithShape="1">
          <a:blip r:embed="rId4">
            <a:alphaModFix/>
          </a:blip>
          <a:srcRect b="3846" l="0" r="0" t="0"/>
          <a:stretch/>
        </p:blipFill>
        <p:spPr>
          <a:xfrm>
            <a:off x="859175" y="163600"/>
            <a:ext cx="3311200" cy="2315475"/>
          </a:xfrm>
          <a:prstGeom prst="rect">
            <a:avLst/>
          </a:prstGeom>
          <a:noFill/>
          <a:ln>
            <a:noFill/>
          </a:ln>
        </p:spPr>
      </p:pic>
      <p:sp>
        <p:nvSpPr>
          <p:cNvPr id="127" name="Google Shape;127;p20"/>
          <p:cNvSpPr txBox="1"/>
          <p:nvPr>
            <p:ph idx="4294967295" type="body"/>
          </p:nvPr>
        </p:nvSpPr>
        <p:spPr>
          <a:xfrm>
            <a:off x="5140150" y="906225"/>
            <a:ext cx="3494700" cy="3099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 revenues of Uber and Lyft between the months of November and December.</a:t>
            </a:r>
            <a:endParaRPr/>
          </a:p>
          <a:p>
            <a:pPr indent="-342900" lvl="0" marL="457200" rtl="0" algn="l">
              <a:spcBef>
                <a:spcPts val="0"/>
              </a:spcBef>
              <a:spcAft>
                <a:spcPts val="0"/>
              </a:spcAft>
              <a:buSzPts val="1800"/>
              <a:buChar char="●"/>
            </a:pPr>
            <a:r>
              <a:rPr lang="en"/>
              <a:t>Although Uber had a higher percentages of rides, Lyft made more revenue.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1"/>
          <p:cNvSpPr txBox="1"/>
          <p:nvPr>
            <p:ph idx="4294967295" type="body"/>
          </p:nvPr>
        </p:nvSpPr>
        <p:spPr>
          <a:xfrm>
            <a:off x="5459750" y="1201200"/>
            <a:ext cx="3192300" cy="68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275"/>
              <a:buNone/>
            </a:pPr>
            <a:r>
              <a:rPr lang="en"/>
              <a:t>Compared </a:t>
            </a:r>
            <a:r>
              <a:rPr lang="en"/>
              <a:t>frequency of shared rides for Lyft and Uber by Day of the Week.</a:t>
            </a:r>
            <a:endParaRPr/>
          </a:p>
          <a:p>
            <a:pPr indent="0" lvl="0" marL="0" rtl="0" algn="l">
              <a:spcBef>
                <a:spcPts val="1200"/>
              </a:spcBef>
              <a:spcAft>
                <a:spcPts val="0"/>
              </a:spcAft>
              <a:buSzPts val="275"/>
              <a:buNone/>
            </a:pPr>
            <a:r>
              <a:rPr lang="en"/>
              <a:t>We can see that number of shared rides are more at start of the week as compared to weekends</a:t>
            </a:r>
            <a:endParaRPr/>
          </a:p>
          <a:p>
            <a:pPr indent="0" lvl="0" marL="0" rtl="0" algn="l">
              <a:spcBef>
                <a:spcPts val="1200"/>
              </a:spcBef>
              <a:spcAft>
                <a:spcPts val="1200"/>
              </a:spcAft>
              <a:buSzPts val="275"/>
              <a:buNone/>
            </a:pPr>
            <a:r>
              <a:t/>
            </a:r>
            <a:endParaRPr/>
          </a:p>
        </p:txBody>
      </p:sp>
      <p:pic>
        <p:nvPicPr>
          <p:cNvPr id="133" name="Google Shape;133;p21"/>
          <p:cNvPicPr preferRelativeResize="0"/>
          <p:nvPr/>
        </p:nvPicPr>
        <p:blipFill>
          <a:blip r:embed="rId3">
            <a:alphaModFix/>
          </a:blip>
          <a:stretch>
            <a:fillRect/>
          </a:stretch>
        </p:blipFill>
        <p:spPr>
          <a:xfrm>
            <a:off x="477125" y="262900"/>
            <a:ext cx="3759325" cy="2225200"/>
          </a:xfrm>
          <a:prstGeom prst="rect">
            <a:avLst/>
          </a:prstGeom>
          <a:noFill/>
          <a:ln>
            <a:noFill/>
          </a:ln>
        </p:spPr>
      </p:pic>
      <p:pic>
        <p:nvPicPr>
          <p:cNvPr id="134" name="Google Shape;134;p21"/>
          <p:cNvPicPr preferRelativeResize="0"/>
          <p:nvPr/>
        </p:nvPicPr>
        <p:blipFill>
          <a:blip r:embed="rId4">
            <a:alphaModFix/>
          </a:blip>
          <a:stretch>
            <a:fillRect/>
          </a:stretch>
        </p:blipFill>
        <p:spPr>
          <a:xfrm>
            <a:off x="312822" y="2624675"/>
            <a:ext cx="4335324" cy="23121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0838F"/>
      </a:accent5>
      <a:accent6>
        <a:srgbClr val="F8E71C"/>
      </a:accent6>
      <a:hlink>
        <a:srgbClr val="00838F"/>
      </a:hlink>
      <a:folHlink>
        <a:srgbClr val="0083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